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8"/>
  </p:notesMasterIdLst>
  <p:sldIdLst>
    <p:sldId id="256" r:id="rId2"/>
    <p:sldId id="2483" r:id="rId3"/>
    <p:sldId id="2484" r:id="rId4"/>
    <p:sldId id="2485" r:id="rId5"/>
    <p:sldId id="2548" r:id="rId6"/>
    <p:sldId id="2487" r:id="rId7"/>
    <p:sldId id="2488" r:id="rId8"/>
    <p:sldId id="2489" r:id="rId9"/>
    <p:sldId id="2490" r:id="rId10"/>
    <p:sldId id="2613" r:id="rId11"/>
    <p:sldId id="2614" r:id="rId12"/>
    <p:sldId id="2690" r:id="rId13"/>
    <p:sldId id="2612" r:id="rId14"/>
    <p:sldId id="2491" r:id="rId15"/>
    <p:sldId id="2492" r:id="rId16"/>
    <p:sldId id="2493" r:id="rId17"/>
    <p:sldId id="2494" r:id="rId18"/>
    <p:sldId id="2495" r:id="rId19"/>
    <p:sldId id="2675" r:id="rId20"/>
    <p:sldId id="2676" r:id="rId21"/>
    <p:sldId id="2677" r:id="rId22"/>
    <p:sldId id="2678" r:id="rId23"/>
    <p:sldId id="2679" r:id="rId24"/>
    <p:sldId id="2680" r:id="rId25"/>
    <p:sldId id="2681" r:id="rId26"/>
    <p:sldId id="2682" r:id="rId27"/>
    <p:sldId id="2683" r:id="rId28"/>
    <p:sldId id="2684" r:id="rId29"/>
    <p:sldId id="2685" r:id="rId30"/>
    <p:sldId id="2686" r:id="rId31"/>
    <p:sldId id="2687" r:id="rId32"/>
    <p:sldId id="2688" r:id="rId33"/>
    <p:sldId id="2499" r:id="rId34"/>
    <p:sldId id="2500" r:id="rId35"/>
    <p:sldId id="2503" r:id="rId36"/>
    <p:sldId id="2549" r:id="rId37"/>
    <p:sldId id="2694" r:id="rId38"/>
    <p:sldId id="2505" r:id="rId39"/>
    <p:sldId id="2506" r:id="rId40"/>
    <p:sldId id="2507" r:id="rId41"/>
    <p:sldId id="2508" r:id="rId42"/>
    <p:sldId id="2509" r:id="rId43"/>
    <p:sldId id="2510" r:id="rId44"/>
    <p:sldId id="2511" r:id="rId45"/>
    <p:sldId id="2512" r:id="rId46"/>
    <p:sldId id="2513" r:id="rId47"/>
    <p:sldId id="2514" r:id="rId48"/>
    <p:sldId id="2830" r:id="rId49"/>
    <p:sldId id="2515" r:id="rId50"/>
    <p:sldId id="2516" r:id="rId51"/>
    <p:sldId id="2517" r:id="rId52"/>
    <p:sldId id="2831" r:id="rId53"/>
    <p:sldId id="2518" r:id="rId54"/>
    <p:sldId id="2519" r:id="rId55"/>
    <p:sldId id="2520" r:id="rId56"/>
    <p:sldId id="2521" r:id="rId57"/>
    <p:sldId id="2522" r:id="rId58"/>
    <p:sldId id="2525" r:id="rId59"/>
    <p:sldId id="2526" r:id="rId60"/>
    <p:sldId id="2527" r:id="rId61"/>
    <p:sldId id="2528" r:id="rId62"/>
    <p:sldId id="2529" r:id="rId63"/>
    <p:sldId id="2530" r:id="rId64"/>
    <p:sldId id="2531" r:id="rId65"/>
    <p:sldId id="2532" r:id="rId66"/>
    <p:sldId id="2533" r:id="rId67"/>
    <p:sldId id="2534" r:id="rId68"/>
    <p:sldId id="7752" r:id="rId69"/>
    <p:sldId id="7753" r:id="rId70"/>
    <p:sldId id="7750" r:id="rId71"/>
    <p:sldId id="7751" r:id="rId72"/>
    <p:sldId id="2790" r:id="rId73"/>
    <p:sldId id="2791" r:id="rId74"/>
    <p:sldId id="2792" r:id="rId75"/>
    <p:sldId id="2793" r:id="rId76"/>
    <p:sldId id="2794" r:id="rId77"/>
    <p:sldId id="2795" r:id="rId78"/>
    <p:sldId id="2796" r:id="rId79"/>
    <p:sldId id="2797" r:id="rId80"/>
    <p:sldId id="2798" r:id="rId81"/>
    <p:sldId id="2799" r:id="rId82"/>
    <p:sldId id="2800" r:id="rId83"/>
    <p:sldId id="2801" r:id="rId84"/>
    <p:sldId id="2802" r:id="rId85"/>
    <p:sldId id="2803" r:id="rId86"/>
    <p:sldId id="2804" r:id="rId87"/>
    <p:sldId id="2786" r:id="rId88"/>
    <p:sldId id="2535" r:id="rId89"/>
    <p:sldId id="2695" r:id="rId90"/>
    <p:sldId id="2761" r:id="rId91"/>
    <p:sldId id="2700" r:id="rId92"/>
    <p:sldId id="2696" r:id="rId93"/>
    <p:sldId id="2698" r:id="rId94"/>
    <p:sldId id="2699" r:id="rId95"/>
    <p:sldId id="2775" r:id="rId96"/>
    <p:sldId id="2776" r:id="rId97"/>
    <p:sldId id="2536" r:id="rId98"/>
    <p:sldId id="2539" r:id="rId99"/>
    <p:sldId id="2788" r:id="rId100"/>
    <p:sldId id="2540" r:id="rId101"/>
    <p:sldId id="2541" r:id="rId102"/>
    <p:sldId id="2542" r:id="rId103"/>
    <p:sldId id="2825" r:id="rId104"/>
    <p:sldId id="2826" r:id="rId105"/>
    <p:sldId id="2827" r:id="rId106"/>
    <p:sldId id="2543" r:id="rId10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0"/>
    <a:srgbClr val="ED7D31"/>
    <a:srgbClr val="5A9AD7"/>
    <a:srgbClr val="8C914A"/>
    <a:srgbClr val="2FACB2"/>
    <a:srgbClr val="2A9CA2"/>
    <a:srgbClr val="258A8F"/>
    <a:srgbClr val="2283CD"/>
    <a:srgbClr val="E71D3A"/>
    <a:srgbClr val="18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8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#1" loCatId="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/>
      <dgm:spPr/>
      <dgm:t>
        <a:bodyPr/>
        <a:lstStyle/>
        <a:p>
          <a:r>
            <a:rPr lang="zh-CN" b="0" dirty="0"/>
            <a:t>收集数据</a:t>
          </a:r>
          <a:endParaRPr lang="zh-CN" altLang="en-US" dirty="0"/>
        </a:p>
      </dgm:t>
    </dgm:pt>
    <dgm:pt modelId="{9EAD95CF-6BDF-7E48-9B7F-A55CEA8A4545}" type="parTrans" cxnId="{3ECFBACE-9E91-4441-93FF-CE0BBE4DFD53}">
      <dgm:prSet/>
      <dgm:spPr/>
      <dgm:t>
        <a:bodyPr/>
        <a:lstStyle/>
        <a:p>
          <a:endParaRPr lang="zh-CN" altLang="en-US"/>
        </a:p>
      </dgm:t>
    </dgm:pt>
    <dgm:pt modelId="{BF7FE0A4-349E-3B43-BC9D-61D55A82CC2C}" type="sibTrans" cxnId="{3ECFBACE-9E91-4441-93FF-CE0BBE4DFD53}">
      <dgm:prSet/>
      <dgm:spPr/>
      <dgm:t>
        <a:bodyPr/>
        <a:lstStyle/>
        <a:p>
          <a:endParaRPr lang="zh-CN" altLang="en-US"/>
        </a:p>
      </dgm:t>
    </dgm:pt>
    <dgm:pt modelId="{E0F012E9-E873-CB4F-9EC7-9E2703F09FC0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准备数据：数据预处理</a:t>
          </a:r>
          <a:endParaRPr lang="zh-CN" dirty="0"/>
        </a:p>
      </dgm:t>
    </dgm:pt>
    <dgm:pt modelId="{6AC94195-928E-5546-B6C8-FD7C636EFE1B}" type="parTrans" cxnId="{6D5FAB11-6D10-4119-9ECE-BB53D4CF7732}">
      <dgm:prSet/>
      <dgm:spPr/>
      <dgm:t>
        <a:bodyPr/>
        <a:lstStyle/>
        <a:p>
          <a:endParaRPr lang="zh-CN" altLang="en-US"/>
        </a:p>
      </dgm:t>
    </dgm:pt>
    <dgm:pt modelId="{52A0B4A8-4533-9249-944B-FAB79C5D3B51}" type="sibTrans" cxnId="{6D5FAB11-6D10-4119-9ECE-BB53D4CF7732}">
      <dgm:prSet/>
      <dgm:spPr/>
      <dgm:t>
        <a:bodyPr/>
        <a:lstStyle/>
        <a:p>
          <a:endParaRPr lang="zh-CN" altLang="en-US"/>
        </a:p>
      </dgm:t>
    </dgm:pt>
    <dgm:pt modelId="{09618702-A7B8-4647-9E3B-6B71B8C7030D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选择模型</a:t>
          </a:r>
          <a:endParaRPr lang="zh-CN"/>
        </a:p>
      </dgm:t>
    </dgm:pt>
    <dgm:pt modelId="{D8445F28-1013-BF46-85EC-964C443C25CD}" type="parTrans" cxnId="{BF7B1BD0-414E-4F1C-A951-729DEFE6E91E}">
      <dgm:prSet/>
      <dgm:spPr/>
      <dgm:t>
        <a:bodyPr/>
        <a:lstStyle/>
        <a:p>
          <a:endParaRPr lang="zh-CN" altLang="en-US"/>
        </a:p>
      </dgm:t>
    </dgm:pt>
    <dgm:pt modelId="{6FD804DB-E230-5A4A-A40E-96D9C904C6B8}" type="sibTrans" cxnId="{BF7B1BD0-414E-4F1C-A951-729DEFE6E91E}">
      <dgm:prSet/>
      <dgm:spPr/>
      <dgm:t>
        <a:bodyPr/>
        <a:lstStyle/>
        <a:p>
          <a:endParaRPr lang="zh-CN" altLang="en-US"/>
        </a:p>
      </dgm:t>
    </dgm:pt>
    <dgm:pt modelId="{BA437437-C402-1947-9C35-7858D7C226B5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训练</a:t>
          </a:r>
          <a:endParaRPr lang="zh-CN"/>
        </a:p>
      </dgm:t>
    </dgm:pt>
    <dgm:pt modelId="{3B4A1595-331D-8840-B2BC-45E527D266E9}" type="parTrans" cxnId="{BE6B4E0C-719F-4A20-8158-58417DBA9DB6}">
      <dgm:prSet/>
      <dgm:spPr/>
      <dgm:t>
        <a:bodyPr/>
        <a:lstStyle/>
        <a:p>
          <a:endParaRPr lang="zh-CN" altLang="en-US"/>
        </a:p>
      </dgm:t>
    </dgm:pt>
    <dgm:pt modelId="{C359FF05-4B83-B442-8449-860B7C741644}" type="sibTrans" cxnId="{BE6B4E0C-719F-4A20-8158-58417DBA9DB6}">
      <dgm:prSet/>
      <dgm:spPr/>
      <dgm:t>
        <a:bodyPr/>
        <a:lstStyle/>
        <a:p>
          <a:endParaRPr lang="zh-CN" altLang="en-US"/>
        </a:p>
      </dgm:t>
    </dgm:pt>
    <dgm:pt modelId="{142E1B2F-F51B-DD47-BC9B-D87F3AB48F50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评估</a:t>
          </a:r>
          <a:endParaRPr lang="zh-CN"/>
        </a:p>
      </dgm:t>
    </dgm:pt>
    <dgm:pt modelId="{957CC3D9-7A32-F14E-A925-5FCCB8F24F19}" type="parTrans" cxnId="{BA956EB4-0267-4AFC-9A08-AE4E4011C02C}">
      <dgm:prSet/>
      <dgm:spPr/>
      <dgm:t>
        <a:bodyPr/>
        <a:lstStyle/>
        <a:p>
          <a:endParaRPr lang="zh-CN" altLang="en-US"/>
        </a:p>
      </dgm:t>
    </dgm:pt>
    <dgm:pt modelId="{74793B1B-A6D2-E844-AD81-D4AAA624F7F6}" type="sibTrans" cxnId="{BA956EB4-0267-4AFC-9A08-AE4E4011C02C}">
      <dgm:prSet/>
      <dgm:spPr/>
      <dgm:t>
        <a:bodyPr/>
        <a:lstStyle/>
        <a:p>
          <a:endParaRPr lang="zh-CN" altLang="en-US"/>
        </a:p>
      </dgm:t>
    </dgm:pt>
    <dgm:pt modelId="{4EF1F136-E69C-C547-B468-4D094A843FD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/>
            <a:t>· </a:t>
          </a:r>
          <a:r>
            <a:rPr lang="zh-CN" b="0"/>
            <a:t>超参数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/>
            <a:t>调整</a:t>
          </a:r>
          <a:endParaRPr lang="zh-CN"/>
        </a:p>
      </dgm:t>
    </dgm:pt>
    <dgm:pt modelId="{8ADBDD34-955F-044F-8444-690E87FD2C43}" type="parTrans" cxnId="{5CF1A6EF-5F04-4441-8B48-552EE3E779E6}">
      <dgm:prSet/>
      <dgm:spPr/>
      <dgm:t>
        <a:bodyPr/>
        <a:lstStyle/>
        <a:p>
          <a:endParaRPr lang="zh-CN" altLang="en-US"/>
        </a:p>
      </dgm:t>
    </dgm:pt>
    <dgm:pt modelId="{4B7009C0-E3A7-FB48-BFDF-E76B1B9384B4}" type="sibTrans" cxnId="{5CF1A6EF-5F04-4441-8B48-552EE3E779E6}">
      <dgm:prSet/>
      <dgm:spPr/>
      <dgm:t>
        <a:bodyPr/>
        <a:lstStyle/>
        <a:p>
          <a:endParaRPr lang="zh-CN" altLang="en-US"/>
        </a:p>
      </dgm:t>
    </dgm:pt>
    <dgm:pt modelId="{6D0AAEAE-A16B-E446-BB47-401C2BBFF7BD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预测</a:t>
          </a:r>
          <a:endParaRPr lang="zh-CN" dirty="0"/>
        </a:p>
      </dgm:t>
    </dgm:pt>
    <dgm:pt modelId="{79660703-0FC1-0745-BCCA-C5408269C7A2}" type="parTrans" cxnId="{51DCC518-CE61-4B03-A44F-A6B14648AF55}">
      <dgm:prSet/>
      <dgm:spPr/>
      <dgm:t>
        <a:bodyPr/>
        <a:lstStyle/>
        <a:p>
          <a:endParaRPr lang="zh-CN" altLang="en-US"/>
        </a:p>
      </dgm:t>
    </dgm:pt>
    <dgm:pt modelId="{B36082B8-9328-4C4E-AB46-BBCC59D77459}" type="sibTrans" cxnId="{51DCC518-CE61-4B03-A44F-A6B14648AF55}">
      <dgm:prSet/>
      <dgm:spPr/>
      <dgm:t>
        <a:bodyPr/>
        <a:lstStyle/>
        <a:p>
          <a:endParaRPr lang="zh-CN" altLang="en-US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7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6"/>
      <dgm:spPr/>
    </dgm:pt>
    <dgm:pt modelId="{6A5BC0F4-B092-D846-A772-2C8011578450}" type="pres">
      <dgm:prSet presAssocID="{BF7FE0A4-349E-3B43-BC9D-61D55A82CC2C}" presName="connectorText" presStyleLbl="sibTrans2D1" presStyleIdx="0" presStyleCnt="6"/>
      <dgm:spPr/>
    </dgm:pt>
    <dgm:pt modelId="{32AB472E-C01C-B84B-8776-615B21DD3398}" type="pres">
      <dgm:prSet presAssocID="{E0F012E9-E873-CB4F-9EC7-9E2703F09FC0}" presName="node" presStyleLbl="node1" presStyleIdx="1" presStyleCnt="7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6"/>
      <dgm:spPr/>
    </dgm:pt>
    <dgm:pt modelId="{0EE63123-A629-174B-9A93-960FABA98348}" type="pres">
      <dgm:prSet presAssocID="{52A0B4A8-4533-9249-944B-FAB79C5D3B51}" presName="connectorText" presStyleLbl="sibTrans2D1" presStyleIdx="1" presStyleCnt="6"/>
      <dgm:spPr/>
    </dgm:pt>
    <dgm:pt modelId="{7EC73655-55DB-FB40-A174-2B7E89E1BEA9}" type="pres">
      <dgm:prSet presAssocID="{09618702-A7B8-4647-9E3B-6B71B8C7030D}" presName="node" presStyleLbl="node1" presStyleIdx="2" presStyleCnt="7">
        <dgm:presLayoutVars>
          <dgm:bulletEnabled val="1"/>
        </dgm:presLayoutVars>
      </dgm:prSet>
      <dgm:spPr/>
    </dgm:pt>
    <dgm:pt modelId="{B5DCE46E-A7E1-1D49-B61E-4C4C03F72448}" type="pres">
      <dgm:prSet presAssocID="{6FD804DB-E230-5A4A-A40E-96D9C904C6B8}" presName="sibTrans" presStyleLbl="sibTrans2D1" presStyleIdx="2" presStyleCnt="6"/>
      <dgm:spPr/>
    </dgm:pt>
    <dgm:pt modelId="{3EB6CCC7-46EA-9743-9B6A-E92D98359A03}" type="pres">
      <dgm:prSet presAssocID="{6FD804DB-E230-5A4A-A40E-96D9C904C6B8}" presName="connectorText" presStyleLbl="sibTrans2D1" presStyleIdx="2" presStyleCnt="6"/>
      <dgm:spPr/>
    </dgm:pt>
    <dgm:pt modelId="{26EC29ED-2124-9440-8D96-23011D1EC526}" type="pres">
      <dgm:prSet presAssocID="{BA437437-C402-1947-9C35-7858D7C226B5}" presName="node" presStyleLbl="node1" presStyleIdx="3" presStyleCnt="7">
        <dgm:presLayoutVars>
          <dgm:bulletEnabled val="1"/>
        </dgm:presLayoutVars>
      </dgm:prSet>
      <dgm:spPr/>
    </dgm:pt>
    <dgm:pt modelId="{30DD324D-D9D7-9F46-94C6-213854D5F8EC}" type="pres">
      <dgm:prSet presAssocID="{C359FF05-4B83-B442-8449-860B7C741644}" presName="sibTrans" presStyleLbl="sibTrans2D1" presStyleIdx="3" presStyleCnt="6"/>
      <dgm:spPr/>
    </dgm:pt>
    <dgm:pt modelId="{A7FB21EE-067E-6641-8E5D-AB43321A4A07}" type="pres">
      <dgm:prSet presAssocID="{C359FF05-4B83-B442-8449-860B7C741644}" presName="connectorText" presStyleLbl="sibTrans2D1" presStyleIdx="3" presStyleCnt="6"/>
      <dgm:spPr/>
    </dgm:pt>
    <dgm:pt modelId="{76AA9776-27BB-6443-AC05-71FD866DAB07}" type="pres">
      <dgm:prSet presAssocID="{142E1B2F-F51B-DD47-BC9B-D87F3AB48F50}" presName="node" presStyleLbl="node1" presStyleIdx="4" presStyleCnt="7">
        <dgm:presLayoutVars>
          <dgm:bulletEnabled val="1"/>
        </dgm:presLayoutVars>
      </dgm:prSet>
      <dgm:spPr/>
    </dgm:pt>
    <dgm:pt modelId="{BF75993C-49CD-BB42-AE6C-B7D5B78FC686}" type="pres">
      <dgm:prSet presAssocID="{74793B1B-A6D2-E844-AD81-D4AAA624F7F6}" presName="sibTrans" presStyleLbl="sibTrans2D1" presStyleIdx="4" presStyleCnt="6"/>
      <dgm:spPr/>
    </dgm:pt>
    <dgm:pt modelId="{CD308F72-5266-B140-BC53-A384486ED82B}" type="pres">
      <dgm:prSet presAssocID="{74793B1B-A6D2-E844-AD81-D4AAA624F7F6}" presName="connectorText" presStyleLbl="sibTrans2D1" presStyleIdx="4" presStyleCnt="6"/>
      <dgm:spPr/>
    </dgm:pt>
    <dgm:pt modelId="{A7937B7F-6C79-024B-9897-86B27599BD46}" type="pres">
      <dgm:prSet presAssocID="{4EF1F136-E69C-C547-B468-4D094A843FD6}" presName="node" presStyleLbl="node1" presStyleIdx="5" presStyleCnt="7">
        <dgm:presLayoutVars>
          <dgm:bulletEnabled val="1"/>
        </dgm:presLayoutVars>
      </dgm:prSet>
      <dgm:spPr/>
    </dgm:pt>
    <dgm:pt modelId="{663E034E-DB2F-904E-A760-2904141B6437}" type="pres">
      <dgm:prSet presAssocID="{4B7009C0-E3A7-FB48-BFDF-E76B1B9384B4}" presName="sibTrans" presStyleLbl="sibTrans2D1" presStyleIdx="5" presStyleCnt="6"/>
      <dgm:spPr/>
    </dgm:pt>
    <dgm:pt modelId="{A2F7596C-17D4-9B49-BF50-856650C00F74}" type="pres">
      <dgm:prSet presAssocID="{4B7009C0-E3A7-FB48-BFDF-E76B1B9384B4}" presName="connectorText" presStyleLbl="sibTrans2D1" presStyleIdx="5" presStyleCnt="6"/>
      <dgm:spPr/>
    </dgm:pt>
    <dgm:pt modelId="{14EF76F9-7E1F-4B43-9990-45099CC08F5C}" type="pres">
      <dgm:prSet presAssocID="{6D0AAEAE-A16B-E446-BB47-401C2BBFF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BE6B4E0C-719F-4A20-8158-58417DBA9DB6}" srcId="{B47139A0-2687-A44F-B8FB-4468168109AA}" destId="{BA437437-C402-1947-9C35-7858D7C226B5}" srcOrd="3" destOrd="0" parTransId="{3B4A1595-331D-8840-B2BC-45E527D266E9}" sibTransId="{C359FF05-4B83-B442-8449-860B7C741644}"/>
    <dgm:cxn modelId="{6D5FAB11-6D10-4119-9ECE-BB53D4CF7732}" srcId="{B47139A0-2687-A44F-B8FB-4468168109AA}" destId="{E0F012E9-E873-CB4F-9EC7-9E2703F09FC0}" srcOrd="1" destOrd="0" parTransId="{6AC94195-928E-5546-B6C8-FD7C636EFE1B}" sibTransId="{52A0B4A8-4533-9249-944B-FAB79C5D3B51}"/>
    <dgm:cxn modelId="{FEADB017-AD0F-4B82-9032-C4C8CE0FCAC1}" type="presOf" srcId="{6FD804DB-E230-5A4A-A40E-96D9C904C6B8}" destId="{3EB6CCC7-46EA-9743-9B6A-E92D98359A03}" srcOrd="1" destOrd="0" presId="urn:microsoft.com/office/officeart/2005/8/layout/process5#1"/>
    <dgm:cxn modelId="{51DCC518-CE61-4B03-A44F-A6B14648AF55}" srcId="{B47139A0-2687-A44F-B8FB-4468168109AA}" destId="{6D0AAEAE-A16B-E446-BB47-401C2BBFF7BD}" srcOrd="6" destOrd="0" parTransId="{79660703-0FC1-0745-BCCA-C5408269C7A2}" sibTransId="{B36082B8-9328-4C4E-AB46-BBCC59D77459}"/>
    <dgm:cxn modelId="{E873651A-F86F-4785-88FE-E6B122566844}" type="presOf" srcId="{B47139A0-2687-A44F-B8FB-4468168109AA}" destId="{4F1A8369-734F-6448-B5E3-98CB2F6D83D9}" srcOrd="0" destOrd="0" presId="urn:microsoft.com/office/officeart/2005/8/layout/process5#1"/>
    <dgm:cxn modelId="{384C972A-F707-42FA-A8D9-6F56E389D73A}" type="presOf" srcId="{BF7FE0A4-349E-3B43-BC9D-61D55A82CC2C}" destId="{6A5BC0F4-B092-D846-A772-2C8011578450}" srcOrd="1" destOrd="0" presId="urn:microsoft.com/office/officeart/2005/8/layout/process5#1"/>
    <dgm:cxn modelId="{14C13732-365C-4FD2-AE62-A53A1267293F}" type="presOf" srcId="{C359FF05-4B83-B442-8449-860B7C741644}" destId="{30DD324D-D9D7-9F46-94C6-213854D5F8EC}" srcOrd="0" destOrd="0" presId="urn:microsoft.com/office/officeart/2005/8/layout/process5#1"/>
    <dgm:cxn modelId="{100BB56A-A2E1-4CED-B314-A1B850D5A82A}" type="presOf" srcId="{4B7009C0-E3A7-FB48-BFDF-E76B1B9384B4}" destId="{A2F7596C-17D4-9B49-BF50-856650C00F74}" srcOrd="1" destOrd="0" presId="urn:microsoft.com/office/officeart/2005/8/layout/process5#1"/>
    <dgm:cxn modelId="{60078178-D077-437D-9FC8-91A12DA1C424}" type="presOf" srcId="{4EF1F136-E69C-C547-B468-4D094A843FD6}" destId="{A7937B7F-6C79-024B-9897-86B27599BD46}" srcOrd="0" destOrd="0" presId="urn:microsoft.com/office/officeart/2005/8/layout/process5#1"/>
    <dgm:cxn modelId="{310C477D-F5E7-40A1-9C93-6707BDA8475E}" type="presOf" srcId="{52A0B4A8-4533-9249-944B-FAB79C5D3B51}" destId="{D2C82B48-09B5-7442-81D2-79387C710EC4}" srcOrd="0" destOrd="0" presId="urn:microsoft.com/office/officeart/2005/8/layout/process5#1"/>
    <dgm:cxn modelId="{04B0D892-66C1-48A4-8647-650A03772E4A}" type="presOf" srcId="{BA437437-C402-1947-9C35-7858D7C226B5}" destId="{26EC29ED-2124-9440-8D96-23011D1EC526}" srcOrd="0" destOrd="0" presId="urn:microsoft.com/office/officeart/2005/8/layout/process5#1"/>
    <dgm:cxn modelId="{B54EFA9C-9CBB-4F61-8A07-6307698FE0AF}" type="presOf" srcId="{142E1B2F-F51B-DD47-BC9B-D87F3AB48F50}" destId="{76AA9776-27BB-6443-AC05-71FD866DAB07}" srcOrd="0" destOrd="0" presId="urn:microsoft.com/office/officeart/2005/8/layout/process5#1"/>
    <dgm:cxn modelId="{C24AE89F-DFF6-4903-8293-9F59CCA538D0}" type="presOf" srcId="{52A0B4A8-4533-9249-944B-FAB79C5D3B51}" destId="{0EE63123-A629-174B-9A93-960FABA98348}" srcOrd="1" destOrd="0" presId="urn:microsoft.com/office/officeart/2005/8/layout/process5#1"/>
    <dgm:cxn modelId="{CE4D74A6-D256-4FFF-8E1B-476EBB0DF668}" type="presOf" srcId="{E0F012E9-E873-CB4F-9EC7-9E2703F09FC0}" destId="{32AB472E-C01C-B84B-8776-615B21DD3398}" srcOrd="0" destOrd="0" presId="urn:microsoft.com/office/officeart/2005/8/layout/process5#1"/>
    <dgm:cxn modelId="{E15657AD-33F1-4800-9EB2-0985996775F8}" type="presOf" srcId="{C359FF05-4B83-B442-8449-860B7C741644}" destId="{A7FB21EE-067E-6641-8E5D-AB43321A4A07}" srcOrd="1" destOrd="0" presId="urn:microsoft.com/office/officeart/2005/8/layout/process5#1"/>
    <dgm:cxn modelId="{9EAC4EB1-2BA0-4EFD-8AC5-799C664E6894}" type="presOf" srcId="{6FD804DB-E230-5A4A-A40E-96D9C904C6B8}" destId="{B5DCE46E-A7E1-1D49-B61E-4C4C03F72448}" srcOrd="0" destOrd="0" presId="urn:microsoft.com/office/officeart/2005/8/layout/process5#1"/>
    <dgm:cxn modelId="{BA956EB4-0267-4AFC-9A08-AE4E4011C02C}" srcId="{B47139A0-2687-A44F-B8FB-4468168109AA}" destId="{142E1B2F-F51B-DD47-BC9B-D87F3AB48F50}" srcOrd="4" destOrd="0" parTransId="{957CC3D9-7A32-F14E-A925-5FCCB8F24F19}" sibTransId="{74793B1B-A6D2-E844-AD81-D4AAA624F7F6}"/>
    <dgm:cxn modelId="{6B9836BA-F24B-419A-9954-56A6D3A3E9BF}" type="presOf" srcId="{4B7009C0-E3A7-FB48-BFDF-E76B1B9384B4}" destId="{663E034E-DB2F-904E-A760-2904141B6437}" srcOrd="0" destOrd="0" presId="urn:microsoft.com/office/officeart/2005/8/layout/process5#1"/>
    <dgm:cxn modelId="{3ECFBACE-9E91-4441-93FF-CE0BBE4DFD53}" srcId="{B47139A0-2687-A44F-B8FB-4468168109AA}" destId="{BC566F98-A5A2-974C-BE40-7F5096E5ED1C}" srcOrd="0" destOrd="0" parTransId="{9EAD95CF-6BDF-7E48-9B7F-A55CEA8A4545}" sibTransId="{BF7FE0A4-349E-3B43-BC9D-61D55A82CC2C}"/>
    <dgm:cxn modelId="{BF7B1BD0-414E-4F1C-A951-729DEFE6E91E}" srcId="{B47139A0-2687-A44F-B8FB-4468168109AA}" destId="{09618702-A7B8-4647-9E3B-6B71B8C7030D}" srcOrd="2" destOrd="0" parTransId="{D8445F28-1013-BF46-85EC-964C443C25CD}" sibTransId="{6FD804DB-E230-5A4A-A40E-96D9C904C6B8}"/>
    <dgm:cxn modelId="{596F7FD9-9259-4423-AF3D-77FD30D4403E}" type="presOf" srcId="{6D0AAEAE-A16B-E446-BB47-401C2BBFF7BD}" destId="{14EF76F9-7E1F-4B43-9990-45099CC08F5C}" srcOrd="0" destOrd="0" presId="urn:microsoft.com/office/officeart/2005/8/layout/process5#1"/>
    <dgm:cxn modelId="{83A095DA-7968-4F19-B034-FA9A5A2C2334}" type="presOf" srcId="{BF7FE0A4-349E-3B43-BC9D-61D55A82CC2C}" destId="{0D2EF1B9-55A5-E94E-AAC5-7A9B59BF017C}" srcOrd="0" destOrd="0" presId="urn:microsoft.com/office/officeart/2005/8/layout/process5#1"/>
    <dgm:cxn modelId="{90F3CBE0-621E-4BBB-A7A6-154943487FA5}" type="presOf" srcId="{09618702-A7B8-4647-9E3B-6B71B8C7030D}" destId="{7EC73655-55DB-FB40-A174-2B7E89E1BEA9}" srcOrd="0" destOrd="0" presId="urn:microsoft.com/office/officeart/2005/8/layout/process5#1"/>
    <dgm:cxn modelId="{A3DB83EC-F0A6-4DDC-B113-C7582A3AB43A}" type="presOf" srcId="{74793B1B-A6D2-E844-AD81-D4AAA624F7F6}" destId="{BF75993C-49CD-BB42-AE6C-B7D5B78FC686}" srcOrd="0" destOrd="0" presId="urn:microsoft.com/office/officeart/2005/8/layout/process5#1"/>
    <dgm:cxn modelId="{CBAD12EE-4C90-41AE-9721-DEDD1BEDCFF0}" type="presOf" srcId="{74793B1B-A6D2-E844-AD81-D4AAA624F7F6}" destId="{CD308F72-5266-B140-BC53-A384486ED82B}" srcOrd="1" destOrd="0" presId="urn:microsoft.com/office/officeart/2005/8/layout/process5#1"/>
    <dgm:cxn modelId="{5CF1A6EF-5F04-4441-8B48-552EE3E779E6}" srcId="{B47139A0-2687-A44F-B8FB-4468168109AA}" destId="{4EF1F136-E69C-C547-B468-4D094A843FD6}" srcOrd="5" destOrd="0" parTransId="{8ADBDD34-955F-044F-8444-690E87FD2C43}" sibTransId="{4B7009C0-E3A7-FB48-BFDF-E76B1B9384B4}"/>
    <dgm:cxn modelId="{2E7BD2F8-2F8D-41A1-BE9E-29859B3FE417}" type="presOf" srcId="{BC566F98-A5A2-974C-BE40-7F5096E5ED1C}" destId="{99FECF94-8433-EB49-968E-7B3A81B12379}" srcOrd="0" destOrd="0" presId="urn:microsoft.com/office/officeart/2005/8/layout/process5#1"/>
    <dgm:cxn modelId="{EF99842B-01F4-4CDC-8FAB-752AF3E65EE0}" type="presParOf" srcId="{4F1A8369-734F-6448-B5E3-98CB2F6D83D9}" destId="{99FECF94-8433-EB49-968E-7B3A81B12379}" srcOrd="0" destOrd="0" presId="urn:microsoft.com/office/officeart/2005/8/layout/process5#1"/>
    <dgm:cxn modelId="{9676B2E5-E3F7-4B5B-B275-62F714471BE5}" type="presParOf" srcId="{4F1A8369-734F-6448-B5E3-98CB2F6D83D9}" destId="{0D2EF1B9-55A5-E94E-AAC5-7A9B59BF017C}" srcOrd="1" destOrd="0" presId="urn:microsoft.com/office/officeart/2005/8/layout/process5#1"/>
    <dgm:cxn modelId="{95A5F9A5-4C5F-425F-9B78-F750634713EA}" type="presParOf" srcId="{0D2EF1B9-55A5-E94E-AAC5-7A9B59BF017C}" destId="{6A5BC0F4-B092-D846-A772-2C8011578450}" srcOrd="0" destOrd="0" presId="urn:microsoft.com/office/officeart/2005/8/layout/process5#1"/>
    <dgm:cxn modelId="{4B31D5FC-77DF-4D47-9C8A-6FF1290B46D2}" type="presParOf" srcId="{4F1A8369-734F-6448-B5E3-98CB2F6D83D9}" destId="{32AB472E-C01C-B84B-8776-615B21DD3398}" srcOrd="2" destOrd="0" presId="urn:microsoft.com/office/officeart/2005/8/layout/process5#1"/>
    <dgm:cxn modelId="{E80B7D53-F5C2-4A9E-B9B5-85DBFAFC0C29}" type="presParOf" srcId="{4F1A8369-734F-6448-B5E3-98CB2F6D83D9}" destId="{D2C82B48-09B5-7442-81D2-79387C710EC4}" srcOrd="3" destOrd="0" presId="urn:microsoft.com/office/officeart/2005/8/layout/process5#1"/>
    <dgm:cxn modelId="{736F2C65-3796-469B-B35C-24FBA5B14213}" type="presParOf" srcId="{D2C82B48-09B5-7442-81D2-79387C710EC4}" destId="{0EE63123-A629-174B-9A93-960FABA98348}" srcOrd="0" destOrd="0" presId="urn:microsoft.com/office/officeart/2005/8/layout/process5#1"/>
    <dgm:cxn modelId="{9E8C1B76-C394-47CF-AB84-80BF552118E3}" type="presParOf" srcId="{4F1A8369-734F-6448-B5E3-98CB2F6D83D9}" destId="{7EC73655-55DB-FB40-A174-2B7E89E1BEA9}" srcOrd="4" destOrd="0" presId="urn:microsoft.com/office/officeart/2005/8/layout/process5#1"/>
    <dgm:cxn modelId="{60FE59AD-040D-46A0-9265-07EEE0131801}" type="presParOf" srcId="{4F1A8369-734F-6448-B5E3-98CB2F6D83D9}" destId="{B5DCE46E-A7E1-1D49-B61E-4C4C03F72448}" srcOrd="5" destOrd="0" presId="urn:microsoft.com/office/officeart/2005/8/layout/process5#1"/>
    <dgm:cxn modelId="{3DDFFCD7-CEF5-46F8-B9FE-039B8E18E990}" type="presParOf" srcId="{B5DCE46E-A7E1-1D49-B61E-4C4C03F72448}" destId="{3EB6CCC7-46EA-9743-9B6A-E92D98359A03}" srcOrd="0" destOrd="0" presId="urn:microsoft.com/office/officeart/2005/8/layout/process5#1"/>
    <dgm:cxn modelId="{08AC58E2-A0DD-471E-9761-E9279C1F2B43}" type="presParOf" srcId="{4F1A8369-734F-6448-B5E3-98CB2F6D83D9}" destId="{26EC29ED-2124-9440-8D96-23011D1EC526}" srcOrd="6" destOrd="0" presId="urn:microsoft.com/office/officeart/2005/8/layout/process5#1"/>
    <dgm:cxn modelId="{E5A24069-00D1-4125-8235-6306AF4F83C3}" type="presParOf" srcId="{4F1A8369-734F-6448-B5E3-98CB2F6D83D9}" destId="{30DD324D-D9D7-9F46-94C6-213854D5F8EC}" srcOrd="7" destOrd="0" presId="urn:microsoft.com/office/officeart/2005/8/layout/process5#1"/>
    <dgm:cxn modelId="{0323F71E-6423-4093-9F5B-104EF4C9AF86}" type="presParOf" srcId="{30DD324D-D9D7-9F46-94C6-213854D5F8EC}" destId="{A7FB21EE-067E-6641-8E5D-AB43321A4A07}" srcOrd="0" destOrd="0" presId="urn:microsoft.com/office/officeart/2005/8/layout/process5#1"/>
    <dgm:cxn modelId="{901D7248-C034-47AC-891D-7C0847F672A1}" type="presParOf" srcId="{4F1A8369-734F-6448-B5E3-98CB2F6D83D9}" destId="{76AA9776-27BB-6443-AC05-71FD866DAB07}" srcOrd="8" destOrd="0" presId="urn:microsoft.com/office/officeart/2005/8/layout/process5#1"/>
    <dgm:cxn modelId="{9E5F3A4F-5EBA-4454-892B-3888CDD38764}" type="presParOf" srcId="{4F1A8369-734F-6448-B5E3-98CB2F6D83D9}" destId="{BF75993C-49CD-BB42-AE6C-B7D5B78FC686}" srcOrd="9" destOrd="0" presId="urn:microsoft.com/office/officeart/2005/8/layout/process5#1"/>
    <dgm:cxn modelId="{B5630864-5728-490B-BFD1-B10933C0D9BF}" type="presParOf" srcId="{BF75993C-49CD-BB42-AE6C-B7D5B78FC686}" destId="{CD308F72-5266-B140-BC53-A384486ED82B}" srcOrd="0" destOrd="0" presId="urn:microsoft.com/office/officeart/2005/8/layout/process5#1"/>
    <dgm:cxn modelId="{A6C26FF5-B824-47EA-A0A7-419F81DA51FF}" type="presParOf" srcId="{4F1A8369-734F-6448-B5E3-98CB2F6D83D9}" destId="{A7937B7F-6C79-024B-9897-86B27599BD46}" srcOrd="10" destOrd="0" presId="urn:microsoft.com/office/officeart/2005/8/layout/process5#1"/>
    <dgm:cxn modelId="{404E35A5-B9EE-4E53-9A4F-280DCB74A293}" type="presParOf" srcId="{4F1A8369-734F-6448-B5E3-98CB2F6D83D9}" destId="{663E034E-DB2F-904E-A760-2904141B6437}" srcOrd="11" destOrd="0" presId="urn:microsoft.com/office/officeart/2005/8/layout/process5#1"/>
    <dgm:cxn modelId="{7ED5BA96-03D5-449C-A8BF-018AF0CA6AF9}" type="presParOf" srcId="{663E034E-DB2F-904E-A760-2904141B6437}" destId="{A2F7596C-17D4-9B49-BF50-856650C00F74}" srcOrd="0" destOrd="0" presId="urn:microsoft.com/office/officeart/2005/8/layout/process5#1"/>
    <dgm:cxn modelId="{6690E619-0533-424A-B753-E4F94F31627E}" type="presParOf" srcId="{4F1A8369-734F-6448-B5E3-98CB2F6D83D9}" destId="{14EF76F9-7E1F-4B43-9990-45099CC08F5C}" srcOrd="12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4621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 dirty="0"/>
            <a:t>收集数据</a:t>
          </a:r>
          <a:endParaRPr lang="zh-CN" altLang="en-US" sz="1900" kern="1200" dirty="0"/>
        </a:p>
      </dsp:txBody>
      <dsp:txXfrm>
        <a:off x="40127" y="662280"/>
        <a:ext cx="1949441" cy="1141260"/>
      </dsp:txXfrm>
    </dsp:sp>
    <dsp:sp modelId="{0D2EF1B9-55A5-E94E-AAC5-7A9B59BF017C}">
      <dsp:nvSpPr>
        <dsp:cNvPr id="0" name=""/>
        <dsp:cNvSpPr/>
      </dsp:nvSpPr>
      <dsp:spPr>
        <a:xfrm>
          <a:off x="220287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02874" y="1082588"/>
        <a:ext cx="299835" cy="300644"/>
      </dsp:txXfrm>
    </dsp:sp>
    <dsp:sp modelId="{32AB472E-C01C-B84B-8776-615B21DD3398}">
      <dsp:nvSpPr>
        <dsp:cNvPr id="0" name=""/>
        <dsp:cNvSpPr/>
      </dsp:nvSpPr>
      <dsp:spPr>
        <a:xfrm>
          <a:off x="283325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326156"/>
            <a:satOff val="2044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准备数据：数据预处理</a:t>
          </a:r>
          <a:endParaRPr lang="zh-CN" sz="1900" kern="1200" dirty="0"/>
        </a:p>
      </dsp:txBody>
      <dsp:txXfrm>
        <a:off x="2868761" y="662280"/>
        <a:ext cx="1949441" cy="1141260"/>
      </dsp:txXfrm>
    </dsp:sp>
    <dsp:sp modelId="{D2C82B48-09B5-7442-81D2-79387C710EC4}">
      <dsp:nvSpPr>
        <dsp:cNvPr id="0" name=""/>
        <dsp:cNvSpPr/>
      </dsp:nvSpPr>
      <dsp:spPr>
        <a:xfrm>
          <a:off x="5031509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91388"/>
            <a:satOff val="2453"/>
            <a:lumOff val="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031509" y="1082588"/>
        <a:ext cx="299835" cy="300644"/>
      </dsp:txXfrm>
    </dsp:sp>
    <dsp:sp modelId="{7EC73655-55DB-FB40-A174-2B7E89E1BEA9}">
      <dsp:nvSpPr>
        <dsp:cNvPr id="0" name=""/>
        <dsp:cNvSpPr/>
      </dsp:nvSpPr>
      <dsp:spPr>
        <a:xfrm>
          <a:off x="5661890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652313"/>
            <a:satOff val="4088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选择模型</a:t>
          </a:r>
          <a:endParaRPr lang="zh-CN" sz="1900" kern="1200"/>
        </a:p>
      </dsp:txBody>
      <dsp:txXfrm>
        <a:off x="5697396" y="662280"/>
        <a:ext cx="1949441" cy="1141260"/>
      </dsp:txXfrm>
    </dsp:sp>
    <dsp:sp modelId="{B5DCE46E-A7E1-1D49-B61E-4C4C03F72448}">
      <dsp:nvSpPr>
        <dsp:cNvPr id="0" name=""/>
        <dsp:cNvSpPr/>
      </dsp:nvSpPr>
      <dsp:spPr>
        <a:xfrm>
          <a:off x="786014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82776"/>
            <a:satOff val="4906"/>
            <a:lumOff val="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860144" y="1082588"/>
        <a:ext cx="299835" cy="300644"/>
      </dsp:txXfrm>
    </dsp:sp>
    <dsp:sp modelId="{26EC29ED-2124-9440-8D96-23011D1EC526}">
      <dsp:nvSpPr>
        <dsp:cNvPr id="0" name=""/>
        <dsp:cNvSpPr/>
      </dsp:nvSpPr>
      <dsp:spPr>
        <a:xfrm>
          <a:off x="849052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978469"/>
            <a:satOff val="6132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训练</a:t>
          </a:r>
          <a:endParaRPr lang="zh-CN" sz="1900" kern="1200"/>
        </a:p>
      </dsp:txBody>
      <dsp:txXfrm>
        <a:off x="8526031" y="662280"/>
        <a:ext cx="1949441" cy="1141260"/>
      </dsp:txXfrm>
    </dsp:sp>
    <dsp:sp modelId="{30DD324D-D9D7-9F46-94C6-213854D5F8EC}">
      <dsp:nvSpPr>
        <dsp:cNvPr id="0" name=""/>
        <dsp:cNvSpPr/>
      </dsp:nvSpPr>
      <dsp:spPr>
        <a:xfrm rot="5400000">
          <a:off x="9286584" y="198047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174163"/>
            <a:satOff val="7359"/>
            <a:lumOff val="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9350431" y="2016846"/>
        <a:ext cx="300644" cy="299835"/>
      </dsp:txXfrm>
    </dsp:sp>
    <dsp:sp modelId="{76AA9776-27BB-6443-AC05-71FD866DAB07}">
      <dsp:nvSpPr>
        <dsp:cNvPr id="0" name=""/>
        <dsp:cNvSpPr/>
      </dsp:nvSpPr>
      <dsp:spPr>
        <a:xfrm>
          <a:off x="849052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1304626"/>
            <a:satOff val="8177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评估</a:t>
          </a:r>
          <a:endParaRPr lang="zh-CN" sz="1900" kern="1200"/>
        </a:p>
      </dsp:txBody>
      <dsp:txXfrm>
        <a:off x="8526031" y="2682734"/>
        <a:ext cx="1949441" cy="1141260"/>
      </dsp:txXfrm>
    </dsp:sp>
    <dsp:sp modelId="{BF75993C-49CD-BB42-AE6C-B7D5B78FC686}">
      <dsp:nvSpPr>
        <dsp:cNvPr id="0" name=""/>
        <dsp:cNvSpPr/>
      </dsp:nvSpPr>
      <dsp:spPr>
        <a:xfrm rot="10800000">
          <a:off x="7884389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565551"/>
            <a:satOff val="9812"/>
            <a:lumOff val="12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8012890" y="3103041"/>
        <a:ext cx="299835" cy="300644"/>
      </dsp:txXfrm>
    </dsp:sp>
    <dsp:sp modelId="{A7937B7F-6C79-024B-9897-86B27599BD46}">
      <dsp:nvSpPr>
        <dsp:cNvPr id="0" name=""/>
        <dsp:cNvSpPr/>
      </dsp:nvSpPr>
      <dsp:spPr>
        <a:xfrm>
          <a:off x="5661890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1630782"/>
            <a:satOff val="102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超参数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/>
            <a:t>调整</a:t>
          </a:r>
          <a:endParaRPr lang="zh-CN" sz="1900" kern="1200"/>
        </a:p>
      </dsp:txBody>
      <dsp:txXfrm>
        <a:off x="5697396" y="2682734"/>
        <a:ext cx="1949441" cy="1141260"/>
      </dsp:txXfrm>
    </dsp:sp>
    <dsp:sp modelId="{663E034E-DB2F-904E-A760-2904141B6437}">
      <dsp:nvSpPr>
        <dsp:cNvPr id="0" name=""/>
        <dsp:cNvSpPr/>
      </dsp:nvSpPr>
      <dsp:spPr>
        <a:xfrm rot="10800000">
          <a:off x="5055754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956939"/>
            <a:satOff val="12265"/>
            <a:lumOff val="15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5184255" y="3103041"/>
        <a:ext cx="299835" cy="300644"/>
      </dsp:txXfrm>
    </dsp:sp>
    <dsp:sp modelId="{14EF76F9-7E1F-4B43-9990-45099CC08F5C}">
      <dsp:nvSpPr>
        <dsp:cNvPr id="0" name=""/>
        <dsp:cNvSpPr/>
      </dsp:nvSpPr>
      <dsp:spPr>
        <a:xfrm>
          <a:off x="283325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1956939"/>
            <a:satOff val="1226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预测</a:t>
          </a:r>
          <a:endParaRPr lang="zh-CN" sz="1900" kern="1200" dirty="0"/>
        </a:p>
      </dsp:txBody>
      <dsp:txXfrm>
        <a:off x="2868761" y="2682734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667401" y="2554408"/>
            <a:ext cx="5045074" cy="673902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667400" y="1188511"/>
            <a:ext cx="5045075" cy="135037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67400" y="3360127"/>
            <a:ext cx="5045073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67400" y="3624023"/>
            <a:ext cx="5045073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039" name="组合 1038"/>
          <p:cNvGrpSpPr/>
          <p:nvPr userDrawn="1"/>
        </p:nvGrpSpPr>
        <p:grpSpPr>
          <a:xfrm>
            <a:off x="10033000" y="191058"/>
            <a:ext cx="1948996" cy="2691284"/>
            <a:chOff x="8470446" y="2515552"/>
            <a:chExt cx="476250" cy="657633"/>
          </a:xfrm>
        </p:grpSpPr>
        <p:pic>
          <p:nvPicPr>
            <p:cNvPr id="1037" name="图形 103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038" name="图形 103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 userDrawn="1"/>
        </p:nvGrpSpPr>
        <p:grpSpPr>
          <a:xfrm>
            <a:off x="8077200" y="399384"/>
            <a:ext cx="1549400" cy="2139499"/>
            <a:chOff x="8470446" y="2515552"/>
            <a:chExt cx="476250" cy="657633"/>
          </a:xfrm>
        </p:grpSpPr>
        <p:pic>
          <p:nvPicPr>
            <p:cNvPr id="83" name="图形 8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84" name="图形 83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 userDrawn="1"/>
        </p:nvGrpSpPr>
        <p:grpSpPr>
          <a:xfrm>
            <a:off x="9258300" y="1443291"/>
            <a:ext cx="800100" cy="1104823"/>
            <a:chOff x="8470446" y="2515552"/>
            <a:chExt cx="476250" cy="657633"/>
          </a:xfrm>
        </p:grpSpPr>
        <p:pic>
          <p:nvPicPr>
            <p:cNvPr id="92" name="图形 9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93" name="图形 9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 userDrawn="1"/>
        </p:nvGrpSpPr>
        <p:grpSpPr>
          <a:xfrm>
            <a:off x="2362200" y="3839465"/>
            <a:ext cx="1948996" cy="2691284"/>
            <a:chOff x="8470446" y="2515552"/>
            <a:chExt cx="476250" cy="657633"/>
          </a:xfrm>
        </p:grpSpPr>
        <p:pic>
          <p:nvPicPr>
            <p:cNvPr id="98" name="图形 9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99" name="图形 9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100" name="组合 99"/>
          <p:cNvGrpSpPr/>
          <p:nvPr userDrawn="1"/>
        </p:nvGrpSpPr>
        <p:grpSpPr>
          <a:xfrm>
            <a:off x="827314" y="4587872"/>
            <a:ext cx="1549400" cy="2139499"/>
            <a:chOff x="8470446" y="2515552"/>
            <a:chExt cx="476250" cy="657633"/>
          </a:xfrm>
        </p:grpSpPr>
        <p:pic>
          <p:nvPicPr>
            <p:cNvPr id="101" name="图形 10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02" name="图形 10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103" name="组合 102"/>
          <p:cNvGrpSpPr/>
          <p:nvPr userDrawn="1"/>
        </p:nvGrpSpPr>
        <p:grpSpPr>
          <a:xfrm>
            <a:off x="3619500" y="5172205"/>
            <a:ext cx="800100" cy="1104823"/>
            <a:chOff x="8470446" y="2515552"/>
            <a:chExt cx="476250" cy="657633"/>
          </a:xfrm>
        </p:grpSpPr>
        <p:pic>
          <p:nvPicPr>
            <p:cNvPr id="104" name="图形 1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05" name="图形 10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 userDrawn="1"/>
        </p:nvGrpSpPr>
        <p:grpSpPr>
          <a:xfrm>
            <a:off x="8804275" y="2803630"/>
            <a:ext cx="1948996" cy="2691284"/>
            <a:chOff x="8470446" y="2515552"/>
            <a:chExt cx="476250" cy="657633"/>
          </a:xfrm>
        </p:grpSpPr>
        <p:pic>
          <p:nvPicPr>
            <p:cNvPr id="110" name="图形 10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11" name="图形 1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85" name="组合 84"/>
          <p:cNvGrpSpPr/>
          <p:nvPr userDrawn="1"/>
        </p:nvGrpSpPr>
        <p:grpSpPr>
          <a:xfrm>
            <a:off x="9410700" y="2805268"/>
            <a:ext cx="2413000" cy="3332007"/>
            <a:chOff x="8470446" y="2515552"/>
            <a:chExt cx="476250" cy="657633"/>
          </a:xfrm>
        </p:grpSpPr>
        <p:pic>
          <p:nvPicPr>
            <p:cNvPr id="86" name="图形 8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87" name="图形 8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 userDrawn="1"/>
        </p:nvGrpSpPr>
        <p:grpSpPr>
          <a:xfrm>
            <a:off x="8661400" y="3894391"/>
            <a:ext cx="1854200" cy="2560384"/>
            <a:chOff x="8470446" y="2515552"/>
            <a:chExt cx="476250" cy="657633"/>
          </a:xfrm>
        </p:grpSpPr>
        <p:pic>
          <p:nvPicPr>
            <p:cNvPr id="89" name="图形 8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90" name="图形 8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 userDrawn="1"/>
        </p:nvGrpSpPr>
        <p:grpSpPr>
          <a:xfrm>
            <a:off x="10472738" y="4391326"/>
            <a:ext cx="1541462" cy="2128537"/>
            <a:chOff x="8470446" y="2515552"/>
            <a:chExt cx="476250" cy="657633"/>
          </a:xfrm>
        </p:grpSpPr>
        <p:pic>
          <p:nvPicPr>
            <p:cNvPr id="95" name="图形 9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96" name="图形 9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124" name="组合 123"/>
          <p:cNvGrpSpPr/>
          <p:nvPr userDrawn="1"/>
        </p:nvGrpSpPr>
        <p:grpSpPr>
          <a:xfrm>
            <a:off x="4869081" y="4618776"/>
            <a:ext cx="617320" cy="852430"/>
            <a:chOff x="8470446" y="2515552"/>
            <a:chExt cx="476250" cy="657633"/>
          </a:xfrm>
        </p:grpSpPr>
        <p:pic>
          <p:nvPicPr>
            <p:cNvPr id="125" name="图形 12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26" name="图形 1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  <p:grpSp>
        <p:nvGrpSpPr>
          <p:cNvPr id="127" name="组合 126"/>
          <p:cNvGrpSpPr/>
          <p:nvPr userDrawn="1"/>
        </p:nvGrpSpPr>
        <p:grpSpPr>
          <a:xfrm>
            <a:off x="5983305" y="5191967"/>
            <a:ext cx="1085152" cy="1498439"/>
            <a:chOff x="8470446" y="2515552"/>
            <a:chExt cx="476250" cy="657633"/>
          </a:xfrm>
        </p:grpSpPr>
        <p:pic>
          <p:nvPicPr>
            <p:cNvPr id="128" name="图形 12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70446" y="2639785"/>
              <a:ext cx="476250" cy="533400"/>
            </a:xfrm>
            <a:prstGeom prst="rect">
              <a:avLst/>
            </a:prstGeom>
          </p:spPr>
        </p:pic>
        <p:pic>
          <p:nvPicPr>
            <p:cNvPr id="129" name="图形 1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556307" y="2515552"/>
              <a:ext cx="352425" cy="40957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6935" b="1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6178" y="2365311"/>
            <a:ext cx="6262103" cy="750888"/>
          </a:xfrm>
          <a:prstGeom prst="rect">
            <a:avLst/>
          </a:prstGeom>
        </p:spPr>
        <p:txBody>
          <a:bodyPr/>
          <a:lstStyle>
            <a:lvl1pPr marL="0" marR="0" indent="0" algn="l" defTabSz="6089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89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zh-CN" altLang="en-US" sz="4265" dirty="0">
                <a:solidFill>
                  <a:schemeClr val="bg1">
                    <a:lumMod val="95000"/>
                  </a:schemeClr>
                </a:solidFill>
              </a:rPr>
              <a:t>问题场景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56178" y="3165700"/>
            <a:ext cx="6416108" cy="6256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29767" y="2566732"/>
            <a:ext cx="1309002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4915625" y="2226504"/>
            <a:ext cx="6604863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4915624" y="2934142"/>
            <a:ext cx="6621677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7802" y="999794"/>
            <a:ext cx="3877985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7200" b="1" dirty="0" smtClean="0">
                <a:solidFill>
                  <a:schemeClr val="bg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产品推介</a:t>
            </a:r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黑白简约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12022" y="3878158"/>
            <a:ext cx="6569544" cy="6256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marR="0" indent="0" algn="ctr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5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5824227" y="2228765"/>
            <a:ext cx="0" cy="306513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4265" b="1" dirty="0">
                <a:solidFill>
                  <a:srgbClr val="1F1F1F"/>
                </a:solidFill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335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838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697838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335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141523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41523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335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97838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8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lang="zh-CN" altLang="en-US" sz="1335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335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0.png"/><Relationship Id="rId5" Type="http://schemas.openxmlformats.org/officeDocument/2006/relationships/tags" Target="../tags/tag15.xml"/><Relationship Id="rId10" Type="http://schemas.openxmlformats.org/officeDocument/2006/relationships/image" Target="../media/image19.png"/><Relationship Id="rId4" Type="http://schemas.openxmlformats.org/officeDocument/2006/relationships/tags" Target="../tags/tag14.xml"/><Relationship Id="rId9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90126" y="606613"/>
            <a:ext cx="6291737" cy="330987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zh-CN" altLang="en-US" sz="4800" dirty="0">
                <a:sym typeface="+mn-ea"/>
              </a:rPr>
            </a:br>
            <a:r>
              <a:rPr lang="zh-CN" altLang="en-US" sz="4800" dirty="0">
                <a:sym typeface="+mn-ea"/>
              </a:rPr>
              <a:t>数据分析OverView与Python基础</a:t>
            </a:r>
            <a:br>
              <a:rPr lang="zh-CN" altLang="en-US" sz="4800" dirty="0">
                <a:sym typeface="+mn-ea"/>
              </a:rPr>
            </a:br>
            <a:endParaRPr lang="zh-CN" altLang="zh-CN" sz="48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403735" y="1354258"/>
            <a:ext cx="0" cy="2400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数据分析是什么？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39140" y="1140020"/>
            <a:ext cx="6662199" cy="52939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/>
              <a:t>更好等于什么：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/>
              <a:t>描述能力，用数据进行描述的能力（关键指标，对比）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/>
              <a:t>预测能力，预测用户的画像，销售预测，库存预测，预测性维护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/>
              <a:t>分析能力，了解原因，特征可解释性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/>
              <a:t>自动化，</a:t>
            </a:r>
            <a:r>
              <a:rPr lang="en-US" altLang="zh-CN" sz="1600" dirty="0"/>
              <a:t>7*24</a:t>
            </a:r>
            <a:r>
              <a:rPr lang="zh-CN" altLang="en-US" sz="1600" dirty="0"/>
              <a:t>自动工作，持续产生作用（不是一次性）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1600" dirty="0"/>
              <a:t>Homework T</a:t>
            </a:r>
            <a:r>
              <a:rPr lang="en-US" altLang="zh-CN" sz="1600" dirty="0"/>
              <a:t>hinking</a:t>
            </a:r>
            <a:r>
              <a:rPr lang="zh-CN" sz="1600" dirty="0"/>
              <a:t>：</a:t>
            </a:r>
            <a:endParaRPr lang="zh-CN" altLang="en-US" sz="16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）在我们的工作中，有哪些主观描述可以通过数据统计进行量化？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）在我们的工作中，有哪些是你想要进行预测的？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）在我们的工作中，有哪些是你想要了解原因的？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zh-CN" sz="1600" dirty="0"/>
              <a:t>导致</a:t>
            </a:r>
            <a:r>
              <a:rPr lang="en-US" altLang="zh-CN" sz="1600" dirty="0"/>
              <a:t>XXX</a:t>
            </a:r>
            <a:r>
              <a:rPr lang="zh-CN" altLang="en-US" sz="1600" dirty="0"/>
              <a:t>的原因，有哪些是重要的特征（通过数据分析得出 </a:t>
            </a:r>
            <a:r>
              <a:rPr lang="en-US" altLang="zh-CN" sz="1600" dirty="0"/>
              <a:t>VS </a:t>
            </a:r>
            <a:r>
              <a:rPr lang="zh-CN" altLang="en-US" sz="1600" dirty="0"/>
              <a:t>人的感觉判断）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）在我们的工作中，有哪些是你想要进行自动化的？</a:t>
            </a:r>
            <a:endParaRPr lang="zh-CN" altLang="zh-CN" sz="1600" dirty="0"/>
          </a:p>
          <a:p>
            <a:pPr marL="0" indent="0">
              <a:lnSpc>
                <a:spcPct val="150000"/>
              </a:lnSpc>
              <a:buNone/>
            </a:pPr>
            <a:endParaRPr sz="1600" dirty="0"/>
          </a:p>
        </p:txBody>
      </p:sp>
      <p:pic>
        <p:nvPicPr>
          <p:cNvPr id="2" name="图片 1" descr="能力培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90" y="1911985"/>
            <a:ext cx="3390900" cy="2819400"/>
          </a:xfrm>
          <a:prstGeom prst="rect">
            <a:avLst/>
          </a:prstGeom>
        </p:spPr>
      </p:pic>
      <p:sp>
        <p:nvSpPr>
          <p:cNvPr id="57" name=" 141"/>
          <p:cNvSpPr/>
          <p:nvPr/>
        </p:nvSpPr>
        <p:spPr>
          <a:xfrm rot="5400000">
            <a:off x="8208010" y="5078730"/>
            <a:ext cx="356235" cy="2774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数据分析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623695"/>
            <a:ext cx="8343900" cy="3609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Python基础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28775"/>
            <a:ext cx="8534400" cy="3600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Python基础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95" y="104775"/>
            <a:ext cx="7115175" cy="66484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3" name="图片 2" descr="Pandas使用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95" y="1676400"/>
            <a:ext cx="9020175" cy="350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2" name="图片 1" descr="Pandas使用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20" y="1186815"/>
            <a:ext cx="9686925" cy="5457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</a:p>
        </p:txBody>
      </p:sp>
      <p:pic>
        <p:nvPicPr>
          <p:cNvPr id="4" name="图片 3" descr="Pandas使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95" y="1680845"/>
            <a:ext cx="9324975" cy="3495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961005" y="1969770"/>
            <a:ext cx="8779510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894205" y="5694680"/>
            <a:ext cx="7030720" cy="904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887220" y="1608455"/>
            <a:ext cx="7036435" cy="828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数据分析的能力图</a:t>
            </a:r>
            <a:endParaRPr dirty="0"/>
          </a:p>
        </p:txBody>
      </p:sp>
      <p:sp>
        <p:nvSpPr>
          <p:cNvPr id="2" name="圆角矩形 1"/>
          <p:cNvSpPr/>
          <p:nvPr/>
        </p:nvSpPr>
        <p:spPr>
          <a:xfrm>
            <a:off x="2228643" y="595161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939" y="3170585"/>
            <a:ext cx="217233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预测能力</a:t>
            </a:r>
          </a:p>
        </p:txBody>
      </p:sp>
      <p:sp>
        <p:nvSpPr>
          <p:cNvPr id="22" name="矩形 21"/>
          <p:cNvSpPr/>
          <p:nvPr/>
        </p:nvSpPr>
        <p:spPr>
          <a:xfrm>
            <a:off x="1893570" y="4456430"/>
            <a:ext cx="7030720" cy="904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71291" y="5968124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计算复杂度（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空间）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37628" y="4687563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归因分析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2222831" y="469899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一致性分析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7057885" y="468629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特征可解释性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532" y="1771802"/>
            <a:ext cx="217233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描述能力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085117" y="1872649"/>
            <a:ext cx="1523764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数据收集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3762328" y="185929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数据清洗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369042" y="1859296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数据统计</a:t>
            </a:r>
            <a:endParaRPr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3541" y="1859517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数据可视化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127490" y="2892425"/>
            <a:ext cx="2760345" cy="118554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用户画像预测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车间库存数据预测分析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设备预测性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维修</a:t>
            </a:r>
          </a:p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销售预测及购物篮分析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127490" y="5645150"/>
            <a:ext cx="2766060" cy="9537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编写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Tool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，持续性产生价值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127490" y="1534160"/>
            <a:ext cx="2766060" cy="98488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竞品分析</a:t>
            </a:r>
          </a:p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口碑评论抓取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价格数据抓取与清洗</a:t>
            </a:r>
          </a:p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车间生产和返修数据可视化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642735" y="3281045"/>
            <a:ext cx="107886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连接分析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511165" y="3281045"/>
            <a:ext cx="100901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关联分析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953895" y="3281045"/>
            <a:ext cx="101917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085465" y="3281045"/>
            <a:ext cx="108839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251325" y="3281045"/>
            <a:ext cx="1049020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回归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799070" y="3281045"/>
            <a:ext cx="1058545" cy="39243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时间序列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594778" y="5959869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容错能力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94205" y="3000375"/>
            <a:ext cx="7029450" cy="10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197" y="5786907"/>
            <a:ext cx="217233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34" y="4631085"/>
            <a:ext cx="217233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分析能力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85445" y="868045"/>
            <a:ext cx="2386330" cy="430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Competence</a:t>
            </a:r>
          </a:p>
        </p:txBody>
      </p:sp>
      <p:sp>
        <p:nvSpPr>
          <p:cNvPr id="25" name="Content Placeholder 2"/>
          <p:cNvSpPr txBox="1">
            <a:spLocks noGrp="1"/>
          </p:cNvSpPr>
          <p:nvPr/>
        </p:nvSpPr>
        <p:spPr>
          <a:xfrm>
            <a:off x="4459605" y="870585"/>
            <a:ext cx="2386330" cy="43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Technology</a:t>
            </a:r>
          </a:p>
        </p:txBody>
      </p:sp>
      <p:sp>
        <p:nvSpPr>
          <p:cNvPr id="26" name="Content Placeholder 2"/>
          <p:cNvSpPr txBox="1">
            <a:spLocks noGrp="1"/>
          </p:cNvSpPr>
          <p:nvPr/>
        </p:nvSpPr>
        <p:spPr>
          <a:xfrm>
            <a:off x="9721850" y="859155"/>
            <a:ext cx="2386330" cy="43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Business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9127490" y="4368800"/>
            <a:ext cx="2760345" cy="106108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用户购买的主要原因是什么</a:t>
            </a:r>
          </a:p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导致人员离职的原因是什么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设备发生故障的原因是什么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876371" y="4698993"/>
            <a:ext cx="1433619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相关性分析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145448" y="5951614"/>
            <a:ext cx="1258302" cy="39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A/B</a:t>
            </a:r>
            <a:r>
              <a:rPr lang="zh-CN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Test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数据分析的问题解决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96925" y="135699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6400" dirty="0">
                <a:solidFill>
                  <a:srgbClr val="FF0000"/>
                </a:solidFill>
                <a:sym typeface="+mn-ea"/>
              </a:rPr>
              <a:t>Thinking</a:t>
            </a:r>
            <a:r>
              <a:rPr lang="zh-CN" altLang="en-US" sz="6400" dirty="0">
                <a:solidFill>
                  <a:srgbClr val="FF0000"/>
                </a:solidFill>
                <a:sym typeface="+mn-ea"/>
              </a:rPr>
              <a:t>：在做数据分析之前，我们需要思考什么？</a:t>
            </a:r>
            <a:endParaRPr lang="en-US" altLang="zh-CN" sz="6400" dirty="0">
              <a:solidFill>
                <a:srgbClr val="FF0000"/>
              </a:solidFill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sz="6400" dirty="0"/>
              <a:t>数据分析</a:t>
            </a:r>
            <a:r>
              <a:rPr altLang="zh-CN" sz="6400" dirty="0"/>
              <a:t>不是我们的目的，我们的目的是更好地帮助业务，所以第一步我们要从商业的角度理解项目需求，在这个基础上，再对数据</a:t>
            </a:r>
            <a:r>
              <a:rPr lang="zh-CN" sz="6400" dirty="0"/>
              <a:t>分析</a:t>
            </a:r>
            <a:r>
              <a:rPr altLang="zh-CN" sz="6400" dirty="0"/>
              <a:t>的目标进行定义</a:t>
            </a:r>
          </a:p>
          <a:p>
            <a:pPr>
              <a:lnSpc>
                <a:spcPct val="170000"/>
              </a:lnSpc>
            </a:pPr>
            <a:r>
              <a:rPr lang="en-US" altLang="zh-CN" sz="6400" dirty="0">
                <a:solidFill>
                  <a:srgbClr val="FF0000"/>
                </a:solidFill>
              </a:rPr>
              <a:t>Thinking</a:t>
            </a:r>
            <a:r>
              <a:rPr lang="zh-CN" altLang="zh-CN" sz="6400" dirty="0">
                <a:solidFill>
                  <a:srgbClr val="FF0000"/>
                </a:solidFill>
              </a:rPr>
              <a:t>：</a:t>
            </a:r>
            <a:r>
              <a:rPr lang="zh-CN" sz="6400" dirty="0">
                <a:solidFill>
                  <a:srgbClr val="FF0000"/>
                </a:solidFill>
              </a:rPr>
              <a:t>数据分析可以赋予我们描述、预测、分析、自动化的能力，在工作中有哪些业务需要这方面的能力，如何定义目标？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sz="6400" dirty="0"/>
              <a:t>如何我们能更加了解数据分析的方法和原理，知道使用它的基础条件什么，能解决哪些问题，就能更好的帮我们定义目标及可行的解决方案</a:t>
            </a:r>
            <a:endParaRPr sz="6400" dirty="0"/>
          </a:p>
        </p:txBody>
      </p:sp>
      <p:pic>
        <p:nvPicPr>
          <p:cNvPr id="2" name="图片 1" descr="数据分析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2019300"/>
            <a:ext cx="3390900" cy="2819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22665" y="2026285"/>
            <a:ext cx="1199515" cy="6616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133205" y="2823845"/>
            <a:ext cx="1199515" cy="1249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22665" y="4183380"/>
            <a:ext cx="1051560" cy="587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Content Placeholder 2"/>
          <p:cNvSpPr txBox="1">
            <a:spLocks noGrp="1"/>
          </p:cNvSpPr>
          <p:nvPr/>
        </p:nvSpPr>
        <p:spPr>
          <a:xfrm>
            <a:off x="10511155" y="2011045"/>
            <a:ext cx="1597025" cy="2676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780" dirty="0">
                <a:solidFill>
                  <a:schemeClr val="tx1"/>
                </a:solidFill>
                <a:sym typeface="+mn-ea"/>
              </a:rPr>
              <a:t>描述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178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80" dirty="0">
                <a:solidFill>
                  <a:schemeClr val="tx1"/>
                </a:solidFill>
                <a:sym typeface="+mn-ea"/>
              </a:rPr>
              <a:t>智能 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178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780" dirty="0">
                <a:solidFill>
                  <a:schemeClr val="tx1"/>
                </a:solidFill>
                <a:sym typeface="+mn-ea"/>
              </a:rPr>
              <a:t>工程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AI</a:t>
            </a:r>
            <a:r>
              <a:rPr lang="zh-CN" altLang="en-US" dirty="0">
                <a:ea typeface="宋体" panose="02010600030101010101" pitchFamily="2" charset="-122"/>
              </a:rPr>
              <a:t>产生的背景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5262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世界充满了大量的数据</a:t>
            </a:r>
          </a:p>
          <a:p>
            <a:pPr lvl="0">
              <a:lnSpc>
                <a:spcPct val="150000"/>
              </a:lnSpc>
            </a:pPr>
            <a:r>
              <a:rPr lang="en-US" altLang="zh-CN" sz="1800" dirty="0"/>
              <a:t>2020</a:t>
            </a:r>
            <a:r>
              <a:rPr lang="zh-CN" altLang="zh-CN" sz="1800" dirty="0"/>
              <a:t>年 世界的数据量</a:t>
            </a:r>
            <a:r>
              <a:rPr lang="en-US" altLang="zh-CN" sz="1800" dirty="0"/>
              <a:t>44ZB</a:t>
            </a:r>
            <a:r>
              <a:rPr lang="zh-CN" altLang="zh-CN" sz="1800" dirty="0"/>
              <a:t>（</a:t>
            </a:r>
            <a:r>
              <a:rPr lang="en-US" altLang="zh-CN" sz="1800" dirty="0"/>
              <a:t>1ZB=2^10EB=</a:t>
            </a:r>
            <a:r>
              <a:rPr lang="en-US" altLang="zh-CN" sz="1800" dirty="0">
                <a:ea typeface="宋体" panose="02010600030101010101" pitchFamily="2" charset="-122"/>
              </a:rPr>
              <a:t>2^20</a:t>
            </a:r>
            <a:r>
              <a:rPr lang="en-US" altLang="zh-CN" sz="1800" dirty="0"/>
              <a:t>PB=2^30TB</a:t>
            </a:r>
            <a:r>
              <a:rPr lang="zh-CN" altLang="zh-CN" sz="1800" dirty="0"/>
              <a:t>），中国将达到</a:t>
            </a:r>
            <a:r>
              <a:rPr lang="en-US" altLang="zh-CN" sz="1800" dirty="0"/>
              <a:t>8060EB</a:t>
            </a:r>
            <a:r>
              <a:rPr lang="zh-CN" altLang="zh-CN" sz="1800" dirty="0"/>
              <a:t>（占比</a:t>
            </a:r>
            <a:r>
              <a:rPr lang="en-US" altLang="zh-CN" sz="1800" dirty="0"/>
              <a:t>18%</a:t>
            </a:r>
            <a:r>
              <a:rPr lang="zh-CN" altLang="zh-CN" sz="1800" dirty="0"/>
              <a:t>）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图片、视频，文字，音乐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211570" y="176847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人们也有大量的需求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预测：预测天气、股票、商品价格、企业发展、风险控制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“懂我”：推荐和“我”相关的</a:t>
            </a:r>
            <a:r>
              <a:rPr lang="en-US" altLang="zh-CN" sz="1800" dirty="0"/>
              <a:t>item</a:t>
            </a:r>
            <a:r>
              <a:rPr lang="zh-CN" altLang="zh-CN" sz="1800" dirty="0"/>
              <a:t>（商品、新闻、电影、音乐、用户、路径）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领域知识：某一领域的分类识别能力，图像识别、语音识别、自然语言处理</a:t>
            </a:r>
          </a:p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870710" y="2360930"/>
            <a:ext cx="9098280" cy="14706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800" dirty="0"/>
              <a:t>Thinking </a:t>
            </a:r>
            <a:r>
              <a:rPr lang="zh-CN" altLang="en-US" sz="4800" dirty="0">
                <a:ea typeface="宋体" panose="02010600030101010101" pitchFamily="2" charset="-122"/>
              </a:rPr>
              <a:t>：</a:t>
            </a:r>
            <a:r>
              <a:rPr lang="zh-CN" altLang="en-US" sz="4800" dirty="0"/>
              <a:t>什么是人工智能</a:t>
            </a:r>
            <a:r>
              <a:rPr lang="zh-CN" altLang="zh-CN" sz="4800" dirty="0"/>
              <a:t>？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4870" y="1327401"/>
            <a:ext cx="10479622" cy="4140850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800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      </a:t>
            </a:r>
            <a:r>
              <a:rPr lang="en-US" altLang="zh-CN" sz="2800" dirty="0"/>
              <a:t>The theory and development of computer systems able to perform tasks normally requiring human intelligence.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0" dirty="0"/>
              <a:t>	</a:t>
            </a:r>
            <a:r>
              <a:rPr lang="zh-CN" altLang="en-US" sz="2800" kern="0" dirty="0"/>
              <a:t> </a:t>
            </a:r>
            <a:r>
              <a:rPr lang="en-US" altLang="zh-CN" sz="2800" kern="0" dirty="0"/>
              <a:t>———</a:t>
            </a:r>
            <a:r>
              <a:rPr lang="zh-CN" altLang="en-US" sz="2800" kern="0" dirty="0"/>
              <a:t> </a:t>
            </a:r>
            <a:r>
              <a:rPr lang="en-US" altLang="zh-CN" sz="2800" i="1" kern="0" dirty="0"/>
              <a:t>Oxford</a:t>
            </a:r>
            <a:r>
              <a:rPr lang="zh-CN" altLang="en-US" sz="2800" i="1" kern="0" dirty="0"/>
              <a:t> </a:t>
            </a:r>
            <a:r>
              <a:rPr lang="en-US" altLang="zh-CN" sz="2800" i="1" kern="0" dirty="0"/>
              <a:t>Dictionary</a:t>
            </a:r>
            <a:r>
              <a:rPr lang="en-US" altLang="zh-CN" sz="2800" i="1" kern="0" dirty="0">
                <a:solidFill>
                  <a:schemeClr val="bg1"/>
                </a:solidFill>
              </a:rPr>
              <a:t>-</a:t>
            </a:r>
            <a:r>
              <a:rPr lang="en-US" altLang="zh-CN" sz="2800" kern="0" dirty="0">
                <a:solidFill>
                  <a:schemeClr val="bg1"/>
                </a:solidFill>
              </a:rPr>
              <a:t>--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 txBox="1"/>
          <p:nvPr/>
        </p:nvSpPr>
        <p:spPr>
          <a:xfrm>
            <a:off x="845185" y="2260600"/>
            <a:ext cx="9992995" cy="1589405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1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60896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dirty="0"/>
              <a:t>      </a:t>
            </a:r>
            <a:r>
              <a:rPr lang="en-US" altLang="zh-CN" sz="4800" dirty="0"/>
              <a:t>Using data to solve problems.</a:t>
            </a:r>
          </a:p>
          <a:p>
            <a:pPr marL="0" indent="0" algn="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4800" kern="0" dirty="0"/>
              <a:t>	</a:t>
            </a:r>
            <a:r>
              <a:rPr lang="zh-CN" altLang="en-US" sz="4800" kern="0" dirty="0"/>
              <a:t> </a:t>
            </a:r>
            <a:r>
              <a:rPr lang="en-US" altLang="zh-CN" sz="4800" kern="0" dirty="0"/>
              <a:t>——</a:t>
            </a:r>
            <a:r>
              <a:rPr lang="zh-CN" altLang="en-US" sz="4800" kern="0" dirty="0"/>
              <a:t> </a:t>
            </a:r>
            <a:r>
              <a:rPr lang="en-US" sz="4800" i="1" kern="0" dirty="0"/>
              <a:t>cy</a:t>
            </a:r>
            <a:r>
              <a:rPr lang="en-US" altLang="zh-CN" sz="4800" i="1" kern="0" dirty="0">
                <a:solidFill>
                  <a:schemeClr val="bg1"/>
                </a:solidFill>
              </a:rPr>
              <a:t>-</a:t>
            </a:r>
            <a:r>
              <a:rPr lang="en-US" altLang="zh-CN" sz="4800" kern="0" dirty="0">
                <a:solidFill>
                  <a:schemeClr val="bg1"/>
                </a:solidFill>
              </a:rPr>
              <a:t>--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4720" y="1845945"/>
            <a:ext cx="804545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dirty="0">
                <a:solidFill>
                  <a:schemeClr val="tx1"/>
                </a:solidFill>
                <a:sym typeface="+mn-ea"/>
              </a:rPr>
              <a:t>Using data to solve problems</a:t>
            </a:r>
          </a:p>
        </p:txBody>
      </p:sp>
      <p:sp>
        <p:nvSpPr>
          <p:cNvPr id="30" name="矩形 29"/>
          <p:cNvSpPr/>
          <p:nvPr/>
        </p:nvSpPr>
        <p:spPr>
          <a:xfrm>
            <a:off x="4481830" y="3221355"/>
            <a:ext cx="3112770" cy="121412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2805" y="3512185"/>
            <a:ext cx="29533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91740" y="3501390"/>
            <a:ext cx="9702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</a:p>
        </p:txBody>
      </p:sp>
      <p:sp>
        <p:nvSpPr>
          <p:cNvPr id="14" name=" 141"/>
          <p:cNvSpPr/>
          <p:nvPr/>
        </p:nvSpPr>
        <p:spPr>
          <a:xfrm>
            <a:off x="3657600" y="3637915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41"/>
          <p:cNvSpPr/>
          <p:nvPr/>
        </p:nvSpPr>
        <p:spPr>
          <a:xfrm>
            <a:off x="7936865" y="3636010"/>
            <a:ext cx="539750" cy="26860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1735" y="3481070"/>
            <a:ext cx="10756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AI</a:t>
            </a:r>
            <a:r>
              <a:rPr lang="zh-CN" altLang="zh-CN" dirty="0"/>
              <a:t>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0240" y="2076768"/>
            <a:ext cx="6111240" cy="3587466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/>
              <a:t>AI</a:t>
            </a:r>
            <a:r>
              <a:rPr lang="zh-CN" altLang="zh-CN" dirty="0"/>
              <a:t>就是利用数据，解决问题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Using data to solve problems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32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835" y="3714750"/>
            <a:ext cx="441325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训练阶段：通过对数据的训练，创建一个预测模型并对其进行微调。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模型生成：预测模型可以从这些数据背后找出答案来，帮我们解决某个问题。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预测阶段：通过测试集完成模型评估，从而了解模型在测试集中的有效性。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过程中，预测模型会被不断改进和使用。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3590" y="3795395"/>
            <a:ext cx="6010275" cy="1561465"/>
            <a:chOff x="1939" y="8728"/>
            <a:chExt cx="9465" cy="245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9" y="8728"/>
              <a:ext cx="3932" cy="2446"/>
              <a:chOff x="1939" y="8728"/>
              <a:chExt cx="3932" cy="244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Training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939" y="10063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Using data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012" y="8741"/>
              <a:ext cx="5392" cy="2446"/>
              <a:chOff x="1675" y="8728"/>
              <a:chExt cx="4196" cy="2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Prediction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75" y="10063"/>
                <a:ext cx="4168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solve problems</a:t>
                </a: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4696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825" y="1414145"/>
            <a:ext cx="643890" cy="643890"/>
          </a:xfrm>
          <a:prstGeom prst="rect">
            <a:avLst/>
          </a:prstGeom>
        </p:spPr>
      </p:pic>
      <p:pic>
        <p:nvPicPr>
          <p:cNvPr id="19" name="图片 18" descr="35054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1376045"/>
            <a:ext cx="748665" cy="748665"/>
          </a:xfrm>
          <a:prstGeom prst="rect">
            <a:avLst/>
          </a:prstGeom>
        </p:spPr>
      </p:pic>
      <p:pic>
        <p:nvPicPr>
          <p:cNvPr id="20" name="图片 19" descr="34818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785" y="2904490"/>
            <a:ext cx="671195" cy="671195"/>
          </a:xfrm>
          <a:prstGeom prst="rect">
            <a:avLst/>
          </a:prstGeom>
        </p:spPr>
      </p:pic>
      <p:pic>
        <p:nvPicPr>
          <p:cNvPr id="21" name="图片 20" descr="47212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910" y="1297940"/>
            <a:ext cx="914400" cy="9144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85432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>
            <a:off x="97878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>
            <a:off x="10788015" y="2096135"/>
            <a:ext cx="0" cy="466725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9754235" y="3173095"/>
            <a:ext cx="481965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7849870" y="1047750"/>
            <a:ext cx="7480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5875" y="1038225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Training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65740" y="1047750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Model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74300" y="2522220"/>
            <a:ext cx="132143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Prediction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1460" y="2955290"/>
            <a:ext cx="177038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solve problems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charset="0"/>
              <a:ea typeface="+mn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Self-introduction</a:t>
            </a:r>
            <a:endParaRPr dirty="0"/>
          </a:p>
        </p:txBody>
      </p:sp>
      <p:sp>
        <p:nvSpPr>
          <p:cNvPr id="11" name="íś1ïďè"/>
          <p:cNvSpPr txBox="1"/>
          <p:nvPr/>
        </p:nvSpPr>
        <p:spPr>
          <a:xfrm>
            <a:off x="832485" y="1823720"/>
            <a:ext cx="5215890" cy="24193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和计算机、算法相关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10</a:t>
            </a:r>
            <a:r>
              <a:rPr lang="zh-CN" altLang="zh-CN" sz="2000" dirty="0"/>
              <a:t>岁，清华计算机博士，</a:t>
            </a:r>
            <a:r>
              <a:rPr lang="en-US" altLang="zh-CN" sz="2000" dirty="0"/>
              <a:t>NOI</a:t>
            </a:r>
            <a:r>
              <a:rPr lang="zh-CN" altLang="zh-CN" sz="2000" dirty="0"/>
              <a:t>，</a:t>
            </a:r>
            <a:r>
              <a:rPr lang="en-US" altLang="zh-CN" sz="2000" dirty="0"/>
              <a:t>ACM</a:t>
            </a:r>
            <a:r>
              <a:rPr lang="zh-CN" altLang="zh-CN" sz="2000" dirty="0"/>
              <a:t>比赛，</a:t>
            </a:r>
            <a:r>
              <a:rPr lang="zh-CN" altLang="en-US" sz="2000" dirty="0">
                <a:sym typeface="+mn-ea"/>
              </a:rPr>
              <a:t>阿里云</a:t>
            </a:r>
            <a:r>
              <a:rPr lang="en-US" altLang="zh-CN" sz="2000" dirty="0">
                <a:sym typeface="+mn-ea"/>
              </a:rPr>
              <a:t>MVP</a:t>
            </a:r>
            <a:r>
              <a:rPr lang="zh-CN" altLang="en-US" sz="2000" dirty="0">
                <a:sym typeface="+mn-ea"/>
              </a:rPr>
              <a:t>，腾讯云</a:t>
            </a:r>
            <a:r>
              <a:rPr lang="en-US" altLang="zh-CN" sz="2000" dirty="0">
                <a:sym typeface="+mn-ea"/>
              </a:rPr>
              <a:t>TVP</a:t>
            </a:r>
            <a:r>
              <a:rPr lang="zh-CN" altLang="en-US" sz="2000" dirty="0">
                <a:sym typeface="+mn-ea"/>
              </a:rPr>
              <a:t>，百度比赛教练，</a:t>
            </a:r>
            <a:r>
              <a:rPr lang="en-US" altLang="zh-CN" sz="2000" dirty="0"/>
              <a:t>ACM</a:t>
            </a:r>
            <a:r>
              <a:rPr lang="zh-CN" altLang="zh-CN" sz="2000" dirty="0"/>
              <a:t>，</a:t>
            </a:r>
            <a:r>
              <a:rPr lang="en-US" altLang="zh-CN" sz="2000" dirty="0"/>
              <a:t>IEEE</a:t>
            </a:r>
            <a:r>
              <a:rPr lang="zh-CN" altLang="zh-CN" sz="2000" dirty="0"/>
              <a:t>，中国人工智能协会，</a:t>
            </a:r>
            <a:r>
              <a:rPr lang="en-US" altLang="zh-CN" sz="2000" dirty="0"/>
              <a:t>CCF</a:t>
            </a:r>
            <a:r>
              <a:rPr lang="zh-CN" altLang="en-US" sz="2000" dirty="0"/>
              <a:t>专委</a:t>
            </a:r>
            <a:r>
              <a:rPr lang="zh-CN" altLang="zh-CN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和培训、企业服务相关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（专栏付费订阅人数超过</a:t>
            </a:r>
            <a:r>
              <a:rPr lang="en-US" altLang="zh-CN" sz="2000" dirty="0"/>
              <a:t>4.1</a:t>
            </a:r>
            <a:r>
              <a:rPr lang="zh-CN" altLang="zh-CN" sz="2000" dirty="0"/>
              <a:t>万，企业客户包括：腾讯视频，易车，汽车之家，京东，蚂蚁金服，美的，中国银联等）</a:t>
            </a:r>
          </a:p>
        </p:txBody>
      </p:sp>
      <p:pic>
        <p:nvPicPr>
          <p:cNvPr id="3" name="图片 2" descr="海马体1_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85" y="1252855"/>
            <a:ext cx="3542030" cy="5317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zh-CN" altLang="zh-CN" dirty="0"/>
              <a:t>步骤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" y="2653665"/>
            <a:ext cx="4105275" cy="31902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499735" y="2283460"/>
          <a:ext cx="568833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>
                          <a:ea typeface="宋体" panose="02010600030101010101" pitchFamily="2" charset="-122"/>
                        </a:rPr>
                        <a:t>房间大小</a:t>
                      </a:r>
                      <a:r>
                        <a:rPr lang="en-US" altLang="zh-CN" sz="3000"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/>
                        <a:t>房价</a:t>
                      </a:r>
                      <a:r>
                        <a:rPr lang="en-US" altLang="zh-CN" sz="300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63842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9600" dirty="0"/>
              <a:t>训练是机器学习的主要步骤</a:t>
            </a:r>
          </a:p>
          <a:p>
            <a:pPr>
              <a:lnSpc>
                <a:spcPct val="170000"/>
              </a:lnSpc>
            </a:pPr>
            <a:r>
              <a:rPr lang="zh-CN" altLang="zh-CN" sz="9600" dirty="0"/>
              <a:t>针对预测房价这个例子，我们可以采用简单的线性模型：</a:t>
            </a:r>
            <a:r>
              <a:rPr lang="en-US" altLang="zh-CN" sz="9600" dirty="0"/>
              <a:t>y=</a:t>
            </a:r>
            <a:r>
              <a:rPr lang="en-US" altLang="zh-CN" sz="9600" dirty="0">
                <a:ea typeface="宋体" panose="02010600030101010101" pitchFamily="2" charset="-122"/>
              </a:rPr>
              <a:t>w</a:t>
            </a:r>
            <a:r>
              <a:rPr lang="en-US" altLang="zh-CN" sz="9600" dirty="0"/>
              <a:t>*x + b</a:t>
            </a:r>
            <a:endParaRPr lang="zh-CN" altLang="zh-CN" sz="96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15" y="2010410"/>
            <a:ext cx="3745230" cy="29102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6270625" y="2294255"/>
            <a:ext cx="3096895" cy="2230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H="1">
            <a:off x="6270625" y="1883410"/>
            <a:ext cx="2249170" cy="264096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7"/>
          <p:cNvCxnSpPr/>
          <p:nvPr/>
        </p:nvCxnSpPr>
        <p:spPr>
          <a:xfrm flipH="1">
            <a:off x="6270625" y="3004820"/>
            <a:ext cx="3220720" cy="110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951355"/>
            <a:ext cx="4870450" cy="2949575"/>
          </a:xfrm>
          <a:prstGeom prst="rect">
            <a:avLst/>
          </a:prstGeom>
        </p:spPr>
        <p:txBody>
          <a:bodyPr>
            <a:normAutofit fontScale="77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sz="2570" dirty="0"/>
              <a:t>在机器学习中，我们有很多特征，基于这些特征，我们需要训练在Model中的权重w</a:t>
            </a:r>
          </a:p>
          <a:p>
            <a:pPr>
              <a:lnSpc>
                <a:spcPct val="150000"/>
              </a:lnSpc>
            </a:pPr>
            <a:r>
              <a:rPr lang="zh-CN" altLang="zh-CN" sz="2570" dirty="0"/>
              <a:t>这些特征值构成的矩阵，称之为权重矩阵 weights</a:t>
            </a:r>
          </a:p>
          <a:p>
            <a:pPr>
              <a:lnSpc>
                <a:spcPct val="150000"/>
              </a:lnSpc>
            </a:pPr>
            <a:r>
              <a:rPr lang="zh-CN" altLang="zh-CN" sz="2570" dirty="0"/>
              <a:t>同时，还存在偏差，称之为 biases</a:t>
            </a:r>
          </a:p>
          <a:p>
            <a:pPr>
              <a:lnSpc>
                <a:spcPct val="150000"/>
              </a:lnSpc>
            </a:pPr>
            <a:endParaRPr sz="257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4631690"/>
            <a:ext cx="5467350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565" y="5379720"/>
            <a:ext cx="2691130" cy="63309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5800725" y="1776095"/>
          <a:ext cx="5688330" cy="254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房间大小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区域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周围绿化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周边配套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房型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房价</a:t>
                      </a:r>
                      <a:r>
                        <a:rPr lang="en-US" altLang="zh-CN" sz="180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style1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通州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style1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朝阳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style2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style3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52905"/>
            <a:ext cx="5503545" cy="46094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dirty="0"/>
              <a:t>机器学习的过程，就是在搜索空间中对</a:t>
            </a:r>
            <a:r>
              <a:rPr lang="en-US" altLang="zh-CN" sz="2000" dirty="0"/>
              <a:t>W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zh-CN" sz="2000" dirty="0"/>
              <a:t>进行搜索的过程，使得模型的准确率达到某个标准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一个训练步骤</a:t>
            </a:r>
            <a:r>
              <a:rPr lang="en-US" altLang="zh-CN" sz="2000" dirty="0"/>
              <a:t>(training step)</a:t>
            </a:r>
            <a:r>
              <a:rPr lang="zh-CN" altLang="zh-CN" sz="2000" dirty="0"/>
              <a:t>，称之为一次迭代。目的在于更新权重和变量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通过多次迭代，模型中的参数不断进行更新。就好像是在数据中进行线性拟合</a:t>
            </a:r>
          </a:p>
          <a:p>
            <a:pPr>
              <a:lnSpc>
                <a:spcPct val="170000"/>
              </a:lnSpc>
            </a:pPr>
            <a:r>
              <a:rPr lang="zh-CN" altLang="zh-CN" sz="2000" dirty="0"/>
              <a:t>当完成训练时，可以使用模型对房价进行预测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75754" y="1830429"/>
            <a:ext cx="3928110" cy="28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05180" y="1809115"/>
            <a:ext cx="9098279" cy="4579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500" dirty="0"/>
              <a:t>Thinking</a:t>
            </a:r>
            <a:r>
              <a:rPr lang="zh-CN" altLang="zh-CN" sz="2500" dirty="0"/>
              <a:t>：什么是回归问题，什么是分类问题？</a:t>
            </a:r>
            <a:endParaRPr sz="2500" dirty="0"/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34390" y="2595245"/>
            <a:ext cx="9098279" cy="457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75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altLang="zh-CN" dirty="0"/>
              <a:t>Thinking</a:t>
            </a:r>
            <a:r>
              <a:rPr lang="zh-CN" altLang="zh-CN" dirty="0"/>
              <a:t>：什么是线性回归，什么是逻辑回归？</a:t>
            </a:r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152255" cy="11106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判断一个问题是分类，还是回归：</a:t>
            </a:r>
          </a:p>
          <a:p>
            <a:pPr marL="0" indent="0">
              <a:buNone/>
            </a:pPr>
            <a:r>
              <a:rPr lang="zh-CN" altLang="zh-CN" dirty="0"/>
              <a:t>输出的数据类型：离散 or 连续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8045" y="3330575"/>
            <a:ext cx="8997315" cy="5861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线性回归：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90800"/>
            <a:ext cx="3781425" cy="260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795" y="5139055"/>
            <a:ext cx="169545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30" y="3745865"/>
            <a:ext cx="54673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85" y="4326890"/>
            <a:ext cx="2691130" cy="63309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68045" y="5200650"/>
            <a:ext cx="8997315" cy="1442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逻辑回归：</a:t>
            </a:r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/>
              <a:t>sigmod</a:t>
            </a:r>
            <a:r>
              <a:rPr lang="zh-CN" altLang="zh-CN" dirty="0">
                <a:ea typeface="宋体" panose="02010600030101010101" pitchFamily="2" charset="-122"/>
              </a:rPr>
              <a:t>函数，</a:t>
            </a:r>
            <a:r>
              <a:rPr lang="zh-CN" altLang="zh-CN" dirty="0"/>
              <a:t>实际上是分类算法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056502" y="2904657"/>
            <a:ext cx="5755818" cy="42864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28675" y="1758950"/>
            <a:ext cx="9098279" cy="4579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20" dirty="0"/>
              <a:t>Thinking</a:t>
            </a:r>
            <a:r>
              <a:rPr lang="zh-CN" altLang="zh-CN" sz="2220" dirty="0"/>
              <a:t>：如何判断杯子里盛的是水，还是饮料？</a:t>
            </a:r>
          </a:p>
          <a:p>
            <a:pPr>
              <a:lnSpc>
                <a:spcPct val="150000"/>
              </a:lnSpc>
            </a:pPr>
            <a:endParaRPr sz="2220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44800" y="4775349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颜色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2684" y="3298652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糖分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09933" y="2856706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泡沫</a:t>
            </a: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577492" y="3181968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粘稠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95195" y="4541981"/>
            <a:ext cx="51873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……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3930" y="4168775"/>
            <a:ext cx="1292860" cy="1423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8680" y="3953510"/>
            <a:ext cx="12573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828800" y="2247900"/>
          <a:ext cx="853249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S</a:t>
                      </a:r>
                      <a:r>
                        <a:rPr lang="zh-CN" altLang="en-US" sz="3000"/>
                        <a:t>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C</a:t>
                      </a:r>
                      <a:r>
                        <a:rPr lang="zh-CN" altLang="en-US" sz="3000"/>
                        <a:t>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/>
                        <a:t>beverage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3000">
                          <a:sym typeface="+mn-ea"/>
                        </a:rPr>
                        <a:t>beverage</a:t>
                      </a:r>
                      <a:endParaRPr lang="zh-CN" alt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8800" y="5902325"/>
            <a:ext cx="72434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可见光的波长为400～760nm，白色是包含光谱中所有颜色的集合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因此采用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Color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这里采用颜色值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70" y="1999615"/>
            <a:ext cx="3743325" cy="2543175"/>
          </a:xfrm>
          <a:prstGeom prst="rect">
            <a:avLst/>
          </a:prstGeom>
        </p:spPr>
      </p:pic>
      <p:pic>
        <p:nvPicPr>
          <p:cNvPr id="2" name="图片 1" descr="线性回归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65" y="2184400"/>
            <a:ext cx="3623310" cy="2192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88670" y="1875155"/>
            <a:ext cx="10850880" cy="338836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600" dirty="0"/>
              <a:t>Thinking</a:t>
            </a:r>
            <a:r>
              <a:rPr lang="zh-CN" altLang="zh-CN" sz="2600" dirty="0"/>
              <a:t>：</a:t>
            </a:r>
            <a:r>
              <a:rPr lang="en-US" altLang="zh-CN" sz="2600" dirty="0"/>
              <a:t>behind the theory, original from the real problem</a:t>
            </a:r>
            <a:endParaRPr lang="zh-CN" altLang="zh-CN" sz="2600" dirty="0"/>
          </a:p>
          <a:p>
            <a:pPr fontAlgn="auto">
              <a:lnSpc>
                <a:spcPct val="150000"/>
              </a:lnSpc>
            </a:pPr>
            <a:r>
              <a:rPr lang="en-US" altLang="zh-CN" sz="2600" dirty="0"/>
              <a:t>Action</a:t>
            </a:r>
            <a:r>
              <a:rPr lang="zh-CN" altLang="zh-CN" sz="2600" dirty="0"/>
              <a:t>：</a:t>
            </a:r>
            <a:r>
              <a:rPr lang="en-US" altLang="zh-CN" sz="2600" dirty="0"/>
              <a:t>solve problems by tools, present the results</a:t>
            </a:r>
            <a:endParaRPr lang="zh-CN" altLang="zh-CN" sz="2600" dirty="0"/>
          </a:p>
          <a:p>
            <a:pPr fontAlgn="auto">
              <a:lnSpc>
                <a:spcPct val="150000"/>
              </a:lnSpc>
            </a:pPr>
            <a:endParaRPr sz="26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机器学习的特征构造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65" y="2376805"/>
            <a:ext cx="7572375" cy="2105025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1990" y="1443355"/>
            <a:ext cx="9152255" cy="828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sym typeface="Calibri" panose="020F0502020204030204"/>
              </a:rPr>
              <a:t>如何用线性回归模型拟合非线性关系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机器学习的评估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对数据的评估有多种方式：</a:t>
            </a:r>
          </a:p>
          <a:p>
            <a:r>
              <a:rPr lang="zh-CN" altLang="zh-CN" dirty="0"/>
              <a:t>我们通过会选择一部分数据作为测试集，比如</a:t>
            </a:r>
            <a:r>
              <a:rPr lang="en-US" altLang="zh-CN" dirty="0"/>
              <a:t>20%</a:t>
            </a:r>
            <a:r>
              <a:rPr lang="zh-CN" altLang="zh-CN" dirty="0"/>
              <a:t>或者</a:t>
            </a:r>
            <a:r>
              <a:rPr lang="en-US" altLang="zh-CN" dirty="0"/>
              <a:t>10%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875" y="3025775"/>
            <a:ext cx="2880360" cy="20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超参数调整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我们还可以对模型中的参数进行调整，比如</a:t>
            </a:r>
            <a:r>
              <a:rPr lang="en-US" altLang="zh-CN" dirty="0"/>
              <a:t>epoch</a:t>
            </a:r>
            <a:r>
              <a:rPr lang="zh-CN" altLang="zh-CN" dirty="0"/>
              <a:t>的次数，学习率等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这些参数通常被称为超参数。调整超参数的过程比起科学更像是艺术。这是实验性的过程，并很大程度上取决于具体的数据集、模型和训练过程</a:t>
            </a:r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数据分析模型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         </a:t>
            </a:r>
            <a:r>
              <a:rPr lang="en-US" altLang="zh-CN" dirty="0"/>
              <a:t>——10</a:t>
            </a:r>
            <a:r>
              <a:rPr lang="zh-CN" altLang="zh-CN" dirty="0"/>
              <a:t>大经典模型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分类算法：</a:t>
            </a:r>
            <a:r>
              <a:rPr lang="en-US" altLang="zh-CN" dirty="0"/>
              <a:t>C4.5</a:t>
            </a:r>
            <a:r>
              <a:rPr lang="zh-CN" altLang="zh-CN" dirty="0"/>
              <a:t>，朴素贝叶斯（</a:t>
            </a:r>
            <a:r>
              <a:rPr lang="en-US" altLang="zh-CN" dirty="0"/>
              <a:t>Naive Bayes</a:t>
            </a:r>
            <a:r>
              <a:rPr lang="zh-CN" altLang="zh-CN" dirty="0"/>
              <a:t>），</a:t>
            </a:r>
            <a:r>
              <a:rPr lang="en-US" altLang="zh-CN" dirty="0"/>
              <a:t>SVM</a:t>
            </a:r>
            <a:r>
              <a:rPr lang="zh-CN" altLang="zh-CN" dirty="0"/>
              <a:t>，</a:t>
            </a:r>
            <a:r>
              <a:rPr lang="en-US" altLang="zh-CN" dirty="0"/>
              <a:t>KNN</a:t>
            </a:r>
            <a:r>
              <a:rPr lang="zh-CN" altLang="zh-CN" dirty="0"/>
              <a:t>，</a:t>
            </a:r>
            <a:r>
              <a:rPr lang="en-US" altLang="zh-CN" dirty="0" err="1"/>
              <a:t>Adaboost</a:t>
            </a:r>
            <a:r>
              <a:rPr lang="zh-CN" altLang="zh-CN" dirty="0"/>
              <a:t>，</a:t>
            </a:r>
            <a:r>
              <a:rPr lang="en-US" altLang="zh-CN" dirty="0"/>
              <a:t>CART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聚类算法：</a:t>
            </a:r>
            <a:r>
              <a:rPr lang="en-US" altLang="zh-CN" dirty="0"/>
              <a:t>K-Means</a:t>
            </a:r>
            <a:r>
              <a:rPr lang="zh-CN" altLang="zh-CN" dirty="0"/>
              <a:t>，</a:t>
            </a:r>
            <a:r>
              <a:rPr lang="en-US" altLang="zh-CN" dirty="0"/>
              <a:t>EM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关联分析：</a:t>
            </a:r>
            <a:r>
              <a:rPr lang="en-US" altLang="zh-CN" dirty="0" err="1"/>
              <a:t>Apriori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连接分析：</a:t>
            </a:r>
            <a:r>
              <a:rPr lang="en-US" altLang="zh-CN" dirty="0"/>
              <a:t>PageRank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数据分析模型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1005"/>
            <a:ext cx="5104130" cy="44716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200" dirty="0"/>
              <a:t>主流模型</a:t>
            </a:r>
          </a:p>
          <a:p>
            <a:pPr lvl="0">
              <a:lnSpc>
                <a:spcPct val="150000"/>
              </a:lnSpc>
            </a:pPr>
            <a:r>
              <a:rPr lang="zh-CN" altLang="zh-CN" sz="2200" dirty="0"/>
              <a:t>Logistic Regression, Decision Trees, Random Forests在业界依然是主流</a:t>
            </a:r>
          </a:p>
          <a:p>
            <a:pPr lvl="0">
              <a:lnSpc>
                <a:spcPct val="150000"/>
              </a:lnSpc>
            </a:pPr>
            <a:endParaRPr lang="zh-CN" altLang="zh-CN" sz="2200" dirty="0"/>
          </a:p>
          <a:p>
            <a:pPr>
              <a:lnSpc>
                <a:spcPct val="170000"/>
              </a:lnSpc>
            </a:pPr>
            <a:endParaRPr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10" y="1460500"/>
            <a:ext cx="6269990" cy="4932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24510" y="1080770"/>
            <a:ext cx="59493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R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ea typeface="宋体" panose="02010600030101010101" pitchFamily="2" charset="-122"/>
                <a:sym typeface="Calibri" panose="020F0502020204030204"/>
              </a:rPr>
              <a:t>预测是一种能力（老奶奶 </a:t>
            </a:r>
            <a:r>
              <a:rPr lang="en-US" altLang="zh-CN" sz="1800" dirty="0">
                <a:ea typeface="宋体" panose="02010600030101010101" pitchFamily="2" charset="-122"/>
                <a:sym typeface="Calibri" panose="020F0502020204030204"/>
              </a:rPr>
              <a:t>VS Google</a:t>
            </a:r>
            <a:r>
              <a:rPr lang="zh-CN" altLang="zh-CN" sz="1800" dirty="0">
                <a:ea typeface="宋体" panose="02010600030101010101" pitchFamily="2" charset="-122"/>
                <a:sym typeface="Calibri" panose="020F0502020204030204"/>
              </a:rPr>
              <a:t>）</a:t>
            </a:r>
            <a:endParaRPr lang="zh-CN" altLang="en-US" sz="1800" dirty="0">
              <a:ea typeface="宋体" panose="02010600030101010101" pitchFamily="2" charset="-122"/>
              <a:sym typeface="Calibri" panose="020F0502020204030204"/>
            </a:endParaRPr>
          </a:p>
          <a:p>
            <a:pPr marR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数据分析的能力：描述、预测、分析、自动化</a:t>
            </a:r>
          </a:p>
          <a:p>
            <a:pPr marR="0" algn="just" defTabSz="914400" rtl="0" fontAlgn="auto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什么是AI =&gt; Using Data to Solve Problems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SzTx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掌握主流方法，开启的数据分析之旅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SzTx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Practice Make Excellent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" name="组合 514049"/>
          <p:cNvGrpSpPr/>
          <p:nvPr/>
        </p:nvGrpSpPr>
        <p:grpSpPr>
          <a:xfrm>
            <a:off x="7710805" y="2154555"/>
            <a:ext cx="2034540" cy="1931670"/>
            <a:chOff x="2351" y="1901"/>
            <a:chExt cx="1619" cy="1570"/>
          </a:xfrm>
        </p:grpSpPr>
        <p:sp>
          <p:nvSpPr>
            <p:cNvPr id="3" name="任意多边形 514050"/>
            <p:cNvSpPr/>
            <p:nvPr/>
          </p:nvSpPr>
          <p:spPr>
            <a:xfrm>
              <a:off x="2931" y="2521"/>
              <a:ext cx="459" cy="862"/>
            </a:xfrm>
            <a:custGeom>
              <a:avLst/>
              <a:gdLst/>
              <a:ahLst/>
              <a:cxnLst/>
              <a:rect l="0" t="0" r="0" b="0"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任意多边形 514051"/>
            <p:cNvSpPr/>
            <p:nvPr/>
          </p:nvSpPr>
          <p:spPr>
            <a:xfrm>
              <a:off x="2935" y="2432"/>
              <a:ext cx="741" cy="508"/>
            </a:xfrm>
            <a:custGeom>
              <a:avLst/>
              <a:gdLst/>
              <a:ahLst/>
              <a:cxnLst/>
              <a:rect l="0" t="0" r="0" b="0"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多边形 514052"/>
            <p:cNvSpPr/>
            <p:nvPr/>
          </p:nvSpPr>
          <p:spPr>
            <a:xfrm>
              <a:off x="2645" y="2432"/>
              <a:ext cx="740" cy="508"/>
            </a:xfrm>
            <a:custGeom>
              <a:avLst/>
              <a:gdLst/>
              <a:ahLst/>
              <a:cxnLst/>
              <a:rect l="0" t="0" r="0" b="0"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514053"/>
            <p:cNvSpPr/>
            <p:nvPr/>
          </p:nvSpPr>
          <p:spPr>
            <a:xfrm>
              <a:off x="2935" y="2521"/>
              <a:ext cx="450" cy="419"/>
            </a:xfrm>
            <a:custGeom>
              <a:avLst/>
              <a:gdLst/>
              <a:ahLst/>
              <a:cxnLst/>
              <a:rect l="0" t="0" r="0" b="0"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任意多边形 514054"/>
            <p:cNvSpPr/>
            <p:nvPr/>
          </p:nvSpPr>
          <p:spPr>
            <a:xfrm>
              <a:off x="2641" y="1901"/>
              <a:ext cx="1038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514055"/>
            <p:cNvSpPr/>
            <p:nvPr/>
          </p:nvSpPr>
          <p:spPr>
            <a:xfrm>
              <a:off x="2931" y="2432"/>
              <a:ext cx="1039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任意多边形 514056"/>
            <p:cNvSpPr/>
            <p:nvPr/>
          </p:nvSpPr>
          <p:spPr>
            <a:xfrm>
              <a:off x="2351" y="2432"/>
              <a:ext cx="1038" cy="1039"/>
            </a:xfrm>
            <a:custGeom>
              <a:avLst/>
              <a:gdLst/>
              <a:ahLst/>
              <a:cxnLst/>
              <a:rect l="0" t="0" r="0" b="0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119870" y="323215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36865" y="3241675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代码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07095" y="2299970"/>
            <a:ext cx="502920" cy="508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algn="l" hangingPunct="1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kumimoji="0" 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场景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1"/>
          <p:cNvSpPr txBox="1">
            <a:spLocks noGrp="1"/>
          </p:cNvSpPr>
          <p:nvPr/>
        </p:nvSpPr>
        <p:spPr>
          <a:xfrm>
            <a:off x="4380588" y="965198"/>
            <a:ext cx="6766077" cy="492760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>
                <a:sym typeface="+mn-ea"/>
              </a:rPr>
              <a:t>2</a:t>
            </a:r>
            <a:r>
              <a:rPr sz="4800" dirty="0">
                <a:sym typeface="+mn-ea"/>
              </a:rPr>
              <a:t>/</a:t>
            </a:r>
            <a:r>
              <a:rPr lang="en-US" altLang="zh-CN" sz="4800" dirty="0">
                <a:sym typeface="+mn-ea"/>
              </a:rPr>
              <a:t>2</a:t>
            </a:r>
            <a:r>
              <a:rPr lang="zh-CN" altLang="en-US" sz="4800" dirty="0">
                <a:sym typeface="+mn-ea"/>
              </a:rPr>
              <a:t>  </a:t>
            </a:r>
            <a:r>
              <a:rPr lang="en-US" sz="4800" dirty="0">
                <a:sym typeface="+mn-ea"/>
              </a:rPr>
              <a:t>Python</a:t>
            </a:r>
            <a:r>
              <a:rPr lang="zh-CN" altLang="en-US" sz="4800" dirty="0">
                <a:ea typeface="宋体" panose="02010600030101010101" pitchFamily="2" charset="-122"/>
                <a:sym typeface="+mn-ea"/>
              </a:rPr>
              <a:t>基础</a:t>
            </a:r>
            <a:endParaRPr lang="en-US" altLang="zh-CN" sz="4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数据分析语言选择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22630" y="1424940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：如何选择数据分析语言？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是首选的数据分析语言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在数据分析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数据科学领域中占有率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70%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有强大的生态（社区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科学计算：Sklearn, Numpy, 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人工智能：Tensorflow, PyTorch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网络爬虫：Scrapy, Request, BeautifulSoap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每篇顶级会议发表的最新技术，网络模型很多使用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选语言就是选生态（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Julia VS 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419225"/>
            <a:ext cx="5599430" cy="3960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 IDE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的选择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3773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PyCharm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这是一个跨平台的Python开发工具，可以帮助用户在使用Python时提升效率，比如：调试、语法高亮、代码跳转、自动完成、智能提示等。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Sublime Text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著名的编辑器，Sublime Text3基本上可以1秒即启动，反应速度很快。同时它对Python的支持也很到位，具有代码高亮、语法提示、自动完成等功能。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Vim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一个简洁、高效的工具，速度很快，可以做任何事，从来不崩溃。不过Vim相比于Sublime Text上手有一定难度，配置起来有些麻烦。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Eclipse+PyDev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sz="1800" dirty="0">
                <a:ea typeface="宋体" panose="02010600030101010101" pitchFamily="2" charset="-122"/>
                <a:sym typeface="+mn-ea"/>
              </a:rPr>
              <a:t>习惯使用Java的人一定对Eclipse这个IDE不陌生，那么使用Eclipse+PyDev插件会是一个很好的选择，这样熟悉Eclipse的开发者可以轻易上手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VS Code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2019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年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5月份微软发布了 VS Code Remote，使得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VS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Code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可以通过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SSH扮演终端模拟工具的角色，不需要繁琐的上传和下载步骤，实时性好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Online </a:t>
            </a:r>
            <a:r>
              <a:rPr lang="en-US" altLang="zh-CN" dirty="0">
                <a:ea typeface="宋体" panose="02010600030101010101" pitchFamily="2" charset="-122"/>
              </a:rPr>
              <a:t>Notebook</a:t>
            </a:r>
            <a:r>
              <a:rPr lang="zh-CN" altLang="zh-CN" dirty="0">
                <a:ea typeface="宋体" panose="02010600030101010101" pitchFamily="2" charset="-122"/>
              </a:rPr>
              <a:t>使用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机器学习产品：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可视化建模平台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 Serving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款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Kaggle Notebook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Baidu AI Studio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天池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Google Colab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Ali PAI DSW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5" y="1464310"/>
            <a:ext cx="7244715" cy="44399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数据分析</a:t>
            </a:r>
            <a:r>
              <a:rPr lang="en-US" altLang="zh-CN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OverView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什么是数据分析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数据分析培养的能力是什么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数据分析的架构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数据分析的十大经典模型</a:t>
            </a:r>
          </a:p>
          <a:p>
            <a:pPr lvl="0">
              <a:lnSpc>
                <a:spcPct val="150000"/>
              </a:lnSpc>
            </a:pPr>
            <a:r>
              <a:rPr lang="zh-CN" altLang="en-US" sz="1800">
                <a:ea typeface="宋体" panose="02010600030101010101" pitchFamily="2" charset="-122"/>
                <a:sym typeface="+mn-ea"/>
              </a:rPr>
              <a:t>如何学好数据分析</a:t>
            </a: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zh-CN" altLang="en-US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CN" sz="1800" dirty="0"/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altLang="zh-CN" sz="4000" dirty="0">
                <a:sym typeface="+mn-ea"/>
              </a:rPr>
              <a:t>Python</a:t>
            </a:r>
            <a:r>
              <a:rPr lang="zh-CN" altLang="en-US" sz="4000" dirty="0">
                <a:ea typeface="宋体" panose="02010600030101010101" pitchFamily="2" charset="-122"/>
                <a:sym typeface="+mn-ea"/>
              </a:rPr>
              <a:t>基础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Python IDE</a:t>
            </a:r>
            <a:r>
              <a:rPr lang="zh-CN" altLang="zh-CN" sz="1800">
                <a:ea typeface="宋体" panose="02010600030101010101" pitchFamily="2" charset="-122"/>
                <a:sym typeface="+mn-ea"/>
              </a:rPr>
              <a:t>选择</a:t>
            </a:r>
            <a:endParaRPr lang="zh-CN" altLang="en-US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Online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 Notebook使用</a:t>
            </a: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基础</a:t>
            </a: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数据结构：列表，元组，字典，集合</a:t>
            </a: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分析工具：Numpy与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Pandas</a:t>
            </a:r>
            <a:endParaRPr lang="zh-CN" altLang="en-US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>
                <a:ea typeface="宋体" panose="02010600030101010101" pitchFamily="2" charset="-122"/>
                <a:sym typeface="+mn-ea"/>
              </a:rPr>
              <a:t>Project</a:t>
            </a:r>
            <a:r>
              <a:rPr lang="zh-CN" altLang="en-US" sz="180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使用Python对汽车质量数据进行统计</a:t>
            </a:r>
            <a:endParaRPr lang="zh-CN" altLang="zh-CN" sz="180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>
                <a:ea typeface="宋体" panose="02010600030101010101" pitchFamily="2" charset="-122"/>
                <a:sym typeface="+mn-ea"/>
              </a:rPr>
              <a:t>汽车领域的应用场景</a:t>
            </a:r>
          </a:p>
          <a:p>
            <a:pPr lvl="0">
              <a:lnSpc>
                <a:spcPct val="150000"/>
              </a:lnSpc>
            </a:pPr>
            <a:endParaRPr lang="en-US" altLang="zh-CN" sz="180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K</a:t>
            </a:r>
            <a:r>
              <a:rPr lang="en-US" altLang="zh-CN" dirty="0">
                <a:ea typeface="宋体" panose="02010600030101010101" pitchFamily="2" charset="-122"/>
              </a:rPr>
              <a:t>aggle</a:t>
            </a:r>
            <a:r>
              <a:rPr lang="en-US" altLang="zh-CN" dirty="0"/>
              <a:t> </a:t>
            </a:r>
            <a:r>
              <a:rPr lang="en-US" dirty="0"/>
              <a:t>Notebook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Kaggle Notebook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直接关联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Kaggle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上的数据集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内存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16G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，每周有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小时免费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GPU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生成文件保存不方便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2112010"/>
            <a:ext cx="6438900" cy="3352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3615690"/>
            <a:ext cx="2085975" cy="2762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Baidu </a:t>
            </a:r>
            <a:r>
              <a:rPr lang="en-US" altLang="zh-CN" dirty="0">
                <a:ea typeface="宋体" panose="02010600030101010101" pitchFamily="2" charset="-122"/>
              </a:rPr>
              <a:t>AI Studio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Baidu AI Studio Notebook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支持机器学习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深度学习框架只能使用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paddle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上传速度快，内存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32G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，提供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16G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显卡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一个项目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比赛只有一个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</a:p>
          <a:p>
            <a:pPr>
              <a:lnSpc>
                <a:spcPct val="150000"/>
              </a:lnSpc>
            </a:pP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93215"/>
            <a:ext cx="4297680" cy="4320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3960495"/>
            <a:ext cx="4178300" cy="28340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Tianchi Notebook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42720"/>
            <a:ext cx="5759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Tianchi Notebook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经常举办比赛，以及公开的数据集可以使用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基于比赛数据集，公开数据及可以创建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NoteBook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核，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16G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内存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45" y="1442720"/>
            <a:ext cx="4660900" cy="5230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750945"/>
            <a:ext cx="4937125" cy="3046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2934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https://colab.research.google.com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云端Jupyter编辑器，计算效率高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存储在Google 云端硬盘，可以共享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支持GPU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/TPU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加速（Tesla K80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or Tesla T4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CPU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内存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12.7G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可以使用Keras、Tensorflow和Pytorch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Colab最多12个小时环境就会重置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955" y="4202430"/>
            <a:ext cx="3114040" cy="2401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05" y="1198880"/>
            <a:ext cx="5381625" cy="2762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180" y="4245610"/>
            <a:ext cx="3279775" cy="23158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Google Colab</a:t>
            </a:r>
            <a:endParaRPr 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79780" y="1337310"/>
            <a:ext cx="10036175" cy="4905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  Colab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使用：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上传文件到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云盘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挂在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云硬盘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from google.colab import drive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drive.mount('/content/gdrive')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更改运行目录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import 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os.chdir("/content/gdrive/My Drive/Colab Notebooks/")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可以选择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TPU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进行加速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95" y="3556635"/>
            <a:ext cx="3743325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95" y="1250315"/>
            <a:ext cx="5656580" cy="2390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Ali PAI DSW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04595"/>
            <a:ext cx="43776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PAI DSW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Data Science Workshop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支持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Tensorflow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框架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商业化趋势明显（早期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PAI Studio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免费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默认后付费，代金券比较难申请，除非有较大采购预算）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服务体系比较成熟，社区好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7930" y="1343025"/>
            <a:ext cx="7124700" cy="1924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3955415"/>
            <a:ext cx="4522470" cy="2688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495" y="3415030"/>
            <a:ext cx="7226935" cy="2233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DSW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099820"/>
            <a:ext cx="53428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数据准备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import seaborn as sns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import matplotlib.pyplot as plt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x = ['Cat1', 'Cat2', 'Cat3', 'Cat4', 'Cat5']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y = [5, 4, 8, 12, 7]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用Matplotlib画条形图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plt.title("Demo1")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plt.bar(x, 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plt.show()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# 用Seaborn画条形图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plt.title("Demo2")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sns.barplot(x, 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plt.show()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560" y="1824355"/>
            <a:ext cx="3533775" cy="4886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560" y="1325880"/>
            <a:ext cx="2419350" cy="371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8805" y="3887470"/>
            <a:ext cx="1487805" cy="2997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DSW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56995"/>
            <a:ext cx="534289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预付费的没有外网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需要上传到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OSS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，或者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pip install --user 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自动从内网中下载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关于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GPU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使用</a:t>
            </a:r>
            <a:endParaRPr lang="zh-CN" alt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相比于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Colab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，不需要设置是否使用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GPU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代码中如果使用了就自动使用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GPU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关于社区支持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通过钉钉和阿里技术人员沟通顺畅，一对一解答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钉钉群提供产品使用交流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产品的商业化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3641090"/>
            <a:ext cx="2695575" cy="28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630" y="1954530"/>
            <a:ext cx="3712210" cy="3119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基础语法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学习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可以从以下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个维度掌握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基础语法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输入，输出，条件判断，循环语句，注释，引用包，函数定义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数据结构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列表、元组、字典、集合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常用分析工具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Numpy, Pandas</a:t>
            </a: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基础语法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输入输出</a:t>
            </a:r>
            <a:endParaRPr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name = input("What's your name?")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sum = 100+100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print ('hello,%s' %name)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>
                <a:ea typeface="宋体" panose="02010600030101010101" pitchFamily="2" charset="-122"/>
                <a:sym typeface="+mn-ea"/>
              </a:rPr>
              <a:t>print ('sum = %d' %sum)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1"/>
          <p:cNvSpPr txBox="1">
            <a:spLocks noGrp="1"/>
          </p:cNvSpPr>
          <p:nvPr/>
        </p:nvSpPr>
        <p:spPr>
          <a:xfrm>
            <a:off x="4380588" y="965198"/>
            <a:ext cx="6766077" cy="492760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数据分析</a:t>
            </a:r>
            <a:r>
              <a:rPr lang="en-US" altLang="zh-CN" sz="4800" dirty="0"/>
              <a:t>OverView</a:t>
            </a:r>
            <a:endParaRPr lang="en-US" altLang="zh-CN" sz="4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基础语法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1003617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条件判断 </a:t>
            </a:r>
            <a:r>
              <a:rPr sz="2000" dirty="0">
                <a:ea typeface="宋体" panose="02010600030101010101" pitchFamily="2" charset="-122"/>
                <a:sym typeface="+mn-ea"/>
              </a:rPr>
              <a:t>if ... else ...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score = 95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if score&gt;= 90: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   print('Excellent')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else: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   if xscore &lt; 60: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       print('Fail')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   else: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       print('Good Job')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基础语法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循环语句 </a:t>
            </a:r>
            <a:r>
              <a:rPr sz="2000" dirty="0">
                <a:ea typeface="宋体" panose="02010600030101010101" pitchFamily="2" charset="-122"/>
                <a:sym typeface="+mn-ea"/>
              </a:rPr>
              <a:t>for ... in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sum = 0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for number in range(11):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 sum = sum + number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</a:t>
            </a:r>
            <a:r>
              <a:rPr lang="en-US" sz="2000" dirty="0">
                <a:ea typeface="宋体" panose="02010600030101010101" pitchFamily="2" charset="-122"/>
                <a:sym typeface="+mn-ea"/>
              </a:rPr>
              <a:t>(</a:t>
            </a:r>
            <a:r>
              <a:rPr sz="2000" dirty="0">
                <a:ea typeface="宋体" panose="02010600030101010101" pitchFamily="2" charset="-122"/>
                <a:sym typeface="+mn-ea"/>
              </a:rPr>
              <a:t>sum</a:t>
            </a:r>
            <a:r>
              <a:rPr lang="en-US" sz="2000" dirty="0">
                <a:ea typeface="宋体" panose="02010600030101010101" pitchFamily="2" charset="-122"/>
                <a:sym typeface="+mn-ea"/>
              </a:rPr>
              <a:t>)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循环语句 </a:t>
            </a:r>
            <a:r>
              <a:rPr lang="en-US" sz="2000" dirty="0">
                <a:ea typeface="宋体" panose="02010600030101010101" pitchFamily="2" charset="-122"/>
                <a:sym typeface="+mn-ea"/>
              </a:rPr>
              <a:t>while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sum = 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number =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while number &lt; 11: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       sum = sum + number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       number = number + 1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print(sum)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基础语法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注释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# -*- coding: utf-8 -*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'''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这是多行注释，用三个单引号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这是多行注释，用三个单引号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这是多行注释，用三个单引号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'''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引用模块/包：import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引用一个或多个包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import module_name1,module_name2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导入包中指定模块 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from package_name import moudule_name</a:t>
            </a:r>
          </a:p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函数定义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def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def addone(score):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   return score + 1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 addone(99)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数据结构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数据类型：列表、元组、字典、集合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列表：[]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lists = ['a','b','c']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元组 (tuple)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tuples = ('tupleA','tupleB')</a:t>
            </a: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字典 {dictionary}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score = {'guanyu':95,'zhangfei':96}</a:t>
            </a:r>
          </a:p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集合：set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s = set(['a', 'b', 'c'])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数据结构（列表）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列表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lists = ['zhangfei','guanyu','liubei']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列表中添加元素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lists.append('dianwei')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print(lists)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print(len(lists))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在指定位置添加元素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lists.insert(0,'diaochan')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删除末尾元素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lists.pop()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print(lists)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数据结构（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元组</a:t>
            </a:r>
            <a:r>
              <a:rPr 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元组的使用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tuples = ('zhangfei','65')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print(tuples[0])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返回字典key组成的元组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print(tuple({'zhangfei':65, 'guanyu':99}))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列表转化为元组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temp_list = [123, 'zhangfei', 'guanyu', 'liubei'];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temp_tuple = tuple(temp_list)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print(temp_tuple)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数据结构（字典）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#定义一个dictionary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score = {'guanyu':96,'zhangfei':95}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#添加一个元素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score['zhaoyun'] = 98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print(score)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#删除一个元素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score.pop('zhangfei')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#查看key是否存在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print('zhangfei' in score)</a:t>
            </a:r>
          </a:p>
          <a:p>
            <a:pPr marL="0" indent="0">
              <a:lnSpc>
                <a:spcPct val="150000"/>
              </a:lnSpc>
              <a:buNone/>
            </a:pP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#查看一个key对应的值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print(score.get('zhangfei'))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print(score.get('dianwei',99))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dirty="0">
                <a:ea typeface="宋体" panose="02010600030101010101" pitchFamily="2" charset="-122"/>
                <a:sym typeface="+mn-ea"/>
              </a:rPr>
              <a:t>数据结构（集合）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集合set和字典dictory类似，不过它只是key的集合，不存储value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同样可以增删查，增加使用add，删除使用remove，查询看某个元素是否在这个集合里，使用in</a:t>
            </a: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74130" y="118808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# 集合的使用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 = set(['zhangfei', 'guanyu', 'liubei'])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s.add('diaowei')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s.remove('zhangfei')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print(s)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print('liubei' in s)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29665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通过array函数创建数组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（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ndarray）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a = np.array([1, 2, 3])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b = np.array([[1, 2, 3], [4, 5, 6], [7, 8, 9]])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b[1,1]=10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print(a.shape)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print(b.shape)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print(a.dtype)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print(b)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91755" y="2802255"/>
            <a:ext cx="2540000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(3,)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(3, 3)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int32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[[ 1  2  3]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[ 4 10  6]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[ 7  8  9]]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6766560" y="344884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结构数组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如果我们想统计一个班级里面的姓名、年龄、语文、英语、数学成绩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persontype = np.dtype({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    'names':['name', 'age', 'chinese', 'math', 'english'],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    'formats':['S32','i', 'i', 'i', 'f']})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peoples = np.array([("ZhangFei",32,75,100, 90),("GuanYu",24,85,96,88.5),("ZhaoYun",28,85,92,96.5),("HuangZhong",29,65,85,100)],dtype=persontype)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4375" y="1572260"/>
            <a:ext cx="498983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ages = peoples['age']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chineses = peoples['chinese']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maths = peoples['math']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englishs = peoples['english']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print(np.mean(ages))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print(np.mean(chineses))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print(np.mean(maths))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print(np.mean(englishs))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预测是一种能力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838200" y="1455420"/>
            <a:ext cx="5414645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《远见》（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2019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sz="1400" dirty="0">
                <a:ea typeface="宋体" panose="02010600030101010101" pitchFamily="2" charset="-122"/>
                <a:sym typeface="+mn-ea"/>
              </a:rPr>
              <a:t>月出版）</a:t>
            </a: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介绍过一个案例：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我的爷爷参加了解放战争和抗美援朝战争，为了新中国光荣负伤，于是国家给了我奶奶特别的待遇，让她可以在医生、教师、裁缝中选择任意的职业，于是我奶奶选择了裁缝。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在我爸爸和叔叔找工作的时候，因为根正苗红，爸爸被保送军官，叔叔被保送警察，但是一家之主的奶奶死活不同意，于是他们两个都双双进了工厂。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我父亲下岗后决定卖房买车，然后在货车和出租车中间选择了货车，接着是大家都知道的房价和出租车牌照价格蹭蹭往上涨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zh-CN" sz="1400" dirty="0">
                <a:ea typeface="宋体" panose="02010600030101010101" pitchFamily="2" charset="-122"/>
                <a:sym typeface="+mn-ea"/>
              </a:rPr>
              <a:t>我叔叔把发家致富的眼光投在了彩票上，天天研究走势，我堂妹天天在家砸核桃，给她爸补脑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……</a:t>
            </a:r>
          </a:p>
          <a:p>
            <a:pPr marL="0" indent="0">
              <a:buNone/>
            </a:pPr>
            <a:endParaRPr lang="en-US" altLang="zh-CN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5" y="1823720"/>
            <a:ext cx="5669280" cy="3557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连续数组的创建：arange 或 linspace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x1 = np.arange(1,11,2)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x2 = np.linspace(1,9,5)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print('x1=', x1)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print('x2=', x2)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55105" y="2670175"/>
            <a:ext cx="49898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x1= [1 3 5 7 9]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x2= [1. 3. 5. 7. 9.]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数组之间的加、减、乘、除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x1 = np.arange(1,11,2)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x2 = np.linspace(1,9,5)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print(np.add(x1, x2))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print(np.subtract(x1, x2))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print(np.multiply(x1, x2))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print(np.divide(x1, x2))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print(np.power(x1, x2)) #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次方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print(np.remainder(x1, x2)) #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取余数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93840" y="1845945"/>
            <a:ext cx="4989830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[ 2.  6. 10. 14. 18.]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[0. 0. 0. 0. 0.]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[ 1.  9. 25. 49. 81.]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[1. 1. 1. 1. 1.]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[1.00000000e+00 2.70000000e+01 3.12500000e+03 8.23543000e+05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 3.87420489e+08]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[0. 0. 0. 0. 0.]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中统计函数的使用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最大值函数 max()，最小值函数 min()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a = np.array([[1,2,3], [4,5,6], [7,8,9]])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print(np.min(a))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print(np.min(a,0))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print(np.min(a,1))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print(np.max(a))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print(np.max(a,0))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print(np.max(a,1))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93840" y="1845945"/>
            <a:ext cx="4989830" cy="258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[1 2 3]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[1 4 7]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[7 8 9]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[3 6 9]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中统计函数的使用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percentile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统计百分位数</a:t>
            </a:r>
            <a:endParaRPr 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a = np.array([[1,2,3], [4,5,6], [7,8,9]])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print(np.percentile(a, 50))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print(np.percentile(a, 50, axis=0))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print(np.percentile(a, 50, axis=1))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44005" y="2425065"/>
            <a:ext cx="4989830" cy="1336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5.0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[4. 5. 6.]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[2. 5. 8.]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中统计函数的使用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a = np.array([[1,2,3], [4,5,6], [7,8,9]])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#求中位数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print(np.median(a))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print(np.median(a, axis=0))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print(np.median(a, axis=1))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#求平均数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print(np.mean(a))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print(np.mean(a, axis=0))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print(np.mean(a, axis=1))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44005" y="2425065"/>
            <a:ext cx="4989830" cy="258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5.0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[4. 5. 6.]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[2. 5. 8.]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5.0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[4. 5. 6.]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[2. 5. 8.]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中统计函数的使用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average </a:t>
            </a:r>
            <a:r>
              <a:rPr sz="1800" dirty="0">
                <a:ea typeface="宋体" panose="02010600030101010101" pitchFamily="2" charset="-122"/>
                <a:sym typeface="+mn-ea"/>
              </a:rPr>
              <a:t>加权平均值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a = np.array([1,2,3,4])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weights = np.array([1,2,3,4])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print(np.average(a))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print(np.average(a,weights=weights))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44005" y="2663190"/>
            <a:ext cx="49898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2.5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3.0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中统计函数的使用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std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var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求标准差、方差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a = np.array([1,2,3,4])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print(np.std(a))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print(np.var(a))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44005" y="2663190"/>
            <a:ext cx="49898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1.118033988749895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1.25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中排序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sort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进行排序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a = np.array([[4,3,2],[2,4,1]])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print(np.sort(a))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print(np.sort(a, axis=None))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print(np.sort(a, axis=0))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print(np.sort(a, axis=1))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23685" y="1929765"/>
            <a:ext cx="4989830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[[2 3 4]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 [1 2 4]]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[1 2 2 3 4 4]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[[2 3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 [4 4 2]]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[[2 3 4]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宋体" panose="02010600030101010101" pitchFamily="2" charset="-122"/>
                <a:sym typeface="+mn-ea"/>
              </a:rPr>
              <a:t> [1 2 4]]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5997575" y="296941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" grpId="0" bldLvl="0" animBg="1"/>
      <p:bldP spid="11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算法</a:t>
            </a:r>
            <a:r>
              <a:rPr lang="en-US" altLang="zh-CN" dirty="0">
                <a:ea typeface="宋体" panose="02010600030101010101" pitchFamily="2" charset="-122"/>
              </a:rPr>
              <a:t>code</a:t>
            </a:r>
            <a:r>
              <a:rPr lang="zh-CN" altLang="zh-CN" dirty="0">
                <a:ea typeface="宋体" panose="02010600030101010101" pitchFamily="2" charset="-122"/>
              </a:rPr>
              <a:t>题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081530" y="2150110"/>
            <a:ext cx="8920480" cy="128714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3800" dirty="0">
                <a:ea typeface="宋体" panose="02010600030101010101" pitchFamily="2" charset="-122"/>
                <a:sym typeface="+mn-ea"/>
              </a:rPr>
              <a:t>不用任何数学库，如何求出sqrt(10)，并且精确到小数点后10位</a:t>
            </a:r>
            <a:endParaRPr lang="zh-CN" altLang="en-US" sz="3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19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code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题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603885" y="1291590"/>
            <a:ext cx="5685790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二分查找法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将原本是线性时间提升到了对数时间范围，大大缩短了搜索时间，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同时需要一个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前提，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即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在有序数据中进行查找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780" y="2066290"/>
            <a:ext cx="4704715" cy="1505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208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预测</a:t>
            </a:r>
            <a:r>
              <a:rPr lang="zh-CN" altLang="en-US" dirty="0">
                <a:ea typeface="宋体" panose="02010600030101010101" pitchFamily="2" charset="-122"/>
              </a:rPr>
              <a:t>是一种能力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28649" y="1455420"/>
            <a:ext cx="5970933" cy="4940935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的AI预测医院病人的死亡时间，准确率达95%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/>
              <a:t>数据来自两个医学中心 21 万 6 千名患者，这些患者每位都在医院停留了至少 24 小时，共收集了175639个数据点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ym typeface="+mn-ea"/>
              </a:rPr>
              <a:t>所有电子病历中的事件全都被</a:t>
            </a:r>
            <a:r>
              <a:rPr lang="en-US" altLang="zh-CN" sz="1800" dirty="0">
                <a:sym typeface="+mn-ea"/>
              </a:rPr>
              <a:t>Embedding</a:t>
            </a:r>
            <a:r>
              <a:rPr lang="zh-CN" altLang="en-US" sz="1800" dirty="0">
                <a:sym typeface="+mn-ea"/>
              </a:rPr>
              <a:t>到低维空间中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sym typeface="+mn-ea"/>
              </a:rPr>
              <a:t>《Nature》论文：</a:t>
            </a:r>
            <a:r>
              <a:rPr lang="zh-CN" altLang="en-US" sz="1800" dirty="0"/>
              <a:t>Scalable and accurate deep learning with electronic health records，</a:t>
            </a:r>
            <a:r>
              <a:rPr lang="en-US" altLang="zh-CN" sz="1800" dirty="0"/>
              <a:t>2018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6210" y="1605915"/>
            <a:ext cx="5688330" cy="3937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算法</a:t>
            </a:r>
            <a:r>
              <a:rPr lang="en-US" altLang="zh-CN" dirty="0">
                <a:ea typeface="宋体" panose="02010600030101010101" pitchFamily="2" charset="-122"/>
              </a:rPr>
              <a:t>code</a:t>
            </a:r>
            <a:r>
              <a:rPr lang="zh-CN" altLang="zh-CN" dirty="0">
                <a:ea typeface="宋体" panose="02010600030101010101" pitchFamily="2" charset="-122"/>
              </a:rPr>
              <a:t>题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856246" y="2150110"/>
            <a:ext cx="8920480" cy="1287145"/>
          </a:xfrm>
        </p:spPr>
        <p:txBody>
          <a:bodyPr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亿个数，取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TOP-1000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（有限的内存和计算复杂度）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code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题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603885" y="1291590"/>
            <a:ext cx="5685790" cy="435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亿个数，取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Top-1000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堆的性质：每一个节点比它的左右子节点小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先取前N个数，构成小顶堆，即在内存中维护一个1000数的小顶堆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然后对文件中读取数据，和堆顶比较：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   if 比堆顶小，则丢弃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   if 比堆顶大，替换根节点，并且调整堆，保持小顶堆的性质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所有数据处理完，得到的即是Top-N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，算法复杂度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O(Nlog(k))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6355715" y="1860550"/>
          <a:ext cx="521208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7467600" y="2468263"/>
            <a:ext cx="408940" cy="462879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18</a:t>
            </a:r>
          </a:p>
        </p:txBody>
      </p:sp>
      <p:sp>
        <p:nvSpPr>
          <p:cNvPr id="9" name="椭圆 8"/>
          <p:cNvSpPr/>
          <p:nvPr/>
        </p:nvSpPr>
        <p:spPr>
          <a:xfrm>
            <a:off x="7058660" y="3087046"/>
            <a:ext cx="408940" cy="46229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22</a:t>
            </a:r>
          </a:p>
        </p:txBody>
      </p:sp>
      <p:sp>
        <p:nvSpPr>
          <p:cNvPr id="10" name="椭圆 9"/>
          <p:cNvSpPr/>
          <p:nvPr/>
        </p:nvSpPr>
        <p:spPr>
          <a:xfrm>
            <a:off x="7877810" y="3077521"/>
            <a:ext cx="408940" cy="46229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45</a:t>
            </a:r>
          </a:p>
        </p:txBody>
      </p:sp>
      <p:cxnSp>
        <p:nvCxnSpPr>
          <p:cNvPr id="11" name="直接箭头连接符 10"/>
          <p:cNvCxnSpPr>
            <a:stCxn id="8" idx="3"/>
            <a:endCxn id="9" idx="7"/>
          </p:cNvCxnSpPr>
          <p:nvPr/>
        </p:nvCxnSpPr>
        <p:spPr>
          <a:xfrm flipH="1">
            <a:off x="7417435" y="2863215"/>
            <a:ext cx="119380" cy="29146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箭头连接符 11"/>
          <p:cNvCxnSpPr>
            <a:stCxn id="8" idx="5"/>
            <a:endCxn id="10" idx="1"/>
          </p:cNvCxnSpPr>
          <p:nvPr/>
        </p:nvCxnSpPr>
        <p:spPr>
          <a:xfrm>
            <a:off x="7826375" y="2863215"/>
            <a:ext cx="120650" cy="2819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椭圆 12"/>
          <p:cNvSpPr/>
          <p:nvPr/>
        </p:nvSpPr>
        <p:spPr>
          <a:xfrm>
            <a:off x="6640195" y="3747346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58</a:t>
            </a:r>
          </a:p>
        </p:txBody>
      </p:sp>
      <p:sp>
        <p:nvSpPr>
          <p:cNvPr id="14" name="椭圆 13"/>
          <p:cNvSpPr/>
          <p:nvPr/>
        </p:nvSpPr>
        <p:spPr>
          <a:xfrm>
            <a:off x="7459345" y="3737821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26</a:t>
            </a:r>
          </a:p>
        </p:txBody>
      </p:sp>
      <p:cxnSp>
        <p:nvCxnSpPr>
          <p:cNvPr id="15" name="直接箭头连接符 14"/>
          <p:cNvCxnSpPr>
            <a:stCxn id="9" idx="3"/>
            <a:endCxn id="13" idx="7"/>
          </p:cNvCxnSpPr>
          <p:nvPr/>
        </p:nvCxnSpPr>
        <p:spPr>
          <a:xfrm flipH="1">
            <a:off x="6989445" y="3481070"/>
            <a:ext cx="128905" cy="32956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/>
          <p:cNvCxnSpPr>
            <a:stCxn id="9" idx="5"/>
            <a:endCxn id="14" idx="1"/>
          </p:cNvCxnSpPr>
          <p:nvPr/>
        </p:nvCxnSpPr>
        <p:spPr>
          <a:xfrm>
            <a:off x="7407910" y="3481070"/>
            <a:ext cx="111125" cy="3200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7" name="表格 16"/>
          <p:cNvGraphicFramePr/>
          <p:nvPr/>
        </p:nvGraphicFramePr>
        <p:xfrm>
          <a:off x="9086850" y="3117850"/>
          <a:ext cx="303149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下箭头 18"/>
          <p:cNvSpPr/>
          <p:nvPr/>
        </p:nvSpPr>
        <p:spPr>
          <a:xfrm rot="5400000">
            <a:off x="8553450" y="308816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468870" y="4645211"/>
            <a:ext cx="408940" cy="43460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39</a:t>
            </a:r>
          </a:p>
        </p:txBody>
      </p:sp>
      <p:sp>
        <p:nvSpPr>
          <p:cNvPr id="21" name="椭圆 20"/>
          <p:cNvSpPr/>
          <p:nvPr/>
        </p:nvSpPr>
        <p:spPr>
          <a:xfrm>
            <a:off x="7059930" y="5249856"/>
            <a:ext cx="408940" cy="46229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22</a:t>
            </a:r>
          </a:p>
        </p:txBody>
      </p:sp>
      <p:sp>
        <p:nvSpPr>
          <p:cNvPr id="22" name="椭圆 21"/>
          <p:cNvSpPr/>
          <p:nvPr/>
        </p:nvSpPr>
        <p:spPr>
          <a:xfrm>
            <a:off x="7879080" y="5240331"/>
            <a:ext cx="408940" cy="46229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45</a:t>
            </a:r>
          </a:p>
        </p:txBody>
      </p:sp>
      <p:cxnSp>
        <p:nvCxnSpPr>
          <p:cNvPr id="23" name="直接箭头连接符 22"/>
          <p:cNvCxnSpPr>
            <a:stCxn id="20" idx="3"/>
            <a:endCxn id="21" idx="7"/>
          </p:cNvCxnSpPr>
          <p:nvPr/>
        </p:nvCxnSpPr>
        <p:spPr>
          <a:xfrm flipH="1">
            <a:off x="7409180" y="5006340"/>
            <a:ext cx="119380" cy="30162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>
            <a:stCxn id="20" idx="5"/>
            <a:endCxn id="22" idx="1"/>
          </p:cNvCxnSpPr>
          <p:nvPr/>
        </p:nvCxnSpPr>
        <p:spPr>
          <a:xfrm>
            <a:off x="7818120" y="5006340"/>
            <a:ext cx="120650" cy="2921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椭圆 24"/>
          <p:cNvSpPr/>
          <p:nvPr/>
        </p:nvSpPr>
        <p:spPr>
          <a:xfrm>
            <a:off x="6641465" y="5910156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58</a:t>
            </a:r>
          </a:p>
        </p:txBody>
      </p:sp>
      <p:sp>
        <p:nvSpPr>
          <p:cNvPr id="26" name="椭圆 25"/>
          <p:cNvSpPr/>
          <p:nvPr/>
        </p:nvSpPr>
        <p:spPr>
          <a:xfrm>
            <a:off x="7460615" y="5900631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26</a:t>
            </a:r>
          </a:p>
        </p:txBody>
      </p:sp>
      <p:cxnSp>
        <p:nvCxnSpPr>
          <p:cNvPr id="27" name="直接箭头连接符 26"/>
          <p:cNvCxnSpPr>
            <a:stCxn id="21" idx="3"/>
            <a:endCxn id="25" idx="7"/>
          </p:cNvCxnSpPr>
          <p:nvPr/>
        </p:nvCxnSpPr>
        <p:spPr>
          <a:xfrm flipH="1">
            <a:off x="6990715" y="5643880"/>
            <a:ext cx="128905" cy="32956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/>
          <p:cNvCxnSpPr>
            <a:stCxn id="21" idx="5"/>
            <a:endCxn id="26" idx="1"/>
          </p:cNvCxnSpPr>
          <p:nvPr/>
        </p:nvCxnSpPr>
        <p:spPr>
          <a:xfrm>
            <a:off x="7409180" y="5643880"/>
            <a:ext cx="111125" cy="3200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下箭头 28"/>
          <p:cNvSpPr/>
          <p:nvPr/>
        </p:nvSpPr>
        <p:spPr>
          <a:xfrm rot="21420000">
            <a:off x="7905750" y="4100354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001885" y="4646424"/>
            <a:ext cx="408940" cy="432177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22</a:t>
            </a:r>
          </a:p>
        </p:txBody>
      </p:sp>
      <p:sp>
        <p:nvSpPr>
          <p:cNvPr id="31" name="椭圆 30"/>
          <p:cNvSpPr/>
          <p:nvPr/>
        </p:nvSpPr>
        <p:spPr>
          <a:xfrm>
            <a:off x="9592945" y="5264916"/>
            <a:ext cx="408940" cy="43217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26</a:t>
            </a:r>
          </a:p>
        </p:txBody>
      </p:sp>
      <p:sp>
        <p:nvSpPr>
          <p:cNvPr id="32" name="椭圆 31"/>
          <p:cNvSpPr/>
          <p:nvPr/>
        </p:nvSpPr>
        <p:spPr>
          <a:xfrm>
            <a:off x="10412095" y="5240331"/>
            <a:ext cx="408940" cy="46229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45</a:t>
            </a:r>
          </a:p>
        </p:txBody>
      </p:sp>
      <p:cxnSp>
        <p:nvCxnSpPr>
          <p:cNvPr id="33" name="直接箭头连接符 32"/>
          <p:cNvCxnSpPr>
            <a:stCxn id="30" idx="3"/>
            <a:endCxn id="31" idx="7"/>
          </p:cNvCxnSpPr>
          <p:nvPr/>
        </p:nvCxnSpPr>
        <p:spPr>
          <a:xfrm flipH="1">
            <a:off x="9942195" y="5015230"/>
            <a:ext cx="119380" cy="31305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/>
          <p:cNvCxnSpPr>
            <a:stCxn id="30" idx="5"/>
            <a:endCxn id="32" idx="1"/>
          </p:cNvCxnSpPr>
          <p:nvPr/>
        </p:nvCxnSpPr>
        <p:spPr>
          <a:xfrm>
            <a:off x="10351135" y="5015230"/>
            <a:ext cx="120650" cy="2927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椭圆 34"/>
          <p:cNvSpPr/>
          <p:nvPr/>
        </p:nvSpPr>
        <p:spPr>
          <a:xfrm>
            <a:off x="9174480" y="5910156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58</a:t>
            </a:r>
          </a:p>
        </p:txBody>
      </p:sp>
      <p:sp>
        <p:nvSpPr>
          <p:cNvPr id="36" name="椭圆 35"/>
          <p:cNvSpPr/>
          <p:nvPr/>
        </p:nvSpPr>
        <p:spPr>
          <a:xfrm>
            <a:off x="9993630" y="5900631"/>
            <a:ext cx="408940" cy="43455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39</a:t>
            </a:r>
          </a:p>
        </p:txBody>
      </p:sp>
      <p:cxnSp>
        <p:nvCxnSpPr>
          <p:cNvPr id="37" name="直接箭头连接符 36"/>
          <p:cNvCxnSpPr>
            <a:stCxn id="31" idx="3"/>
            <a:endCxn id="35" idx="7"/>
          </p:cNvCxnSpPr>
          <p:nvPr/>
        </p:nvCxnSpPr>
        <p:spPr>
          <a:xfrm flipH="1">
            <a:off x="9523730" y="5633720"/>
            <a:ext cx="128905" cy="33972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/>
          <p:cNvCxnSpPr>
            <a:stCxn id="31" idx="5"/>
            <a:endCxn id="36" idx="1"/>
          </p:cNvCxnSpPr>
          <p:nvPr/>
        </p:nvCxnSpPr>
        <p:spPr>
          <a:xfrm>
            <a:off x="9942195" y="5633720"/>
            <a:ext cx="111125" cy="3302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下箭头 38"/>
          <p:cNvSpPr/>
          <p:nvPr/>
        </p:nvSpPr>
        <p:spPr>
          <a:xfrm rot="16200000">
            <a:off x="8708390" y="52338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29" grpId="0" bldLvl="0" animBg="1"/>
      <p:bldP spid="29" grpId="1" animBg="1"/>
      <p:bldP spid="39" grpId="0" bldLvl="0" animBg="1"/>
      <p:bldP spid="3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70230" y="1482090"/>
            <a:ext cx="515810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在数据分析中，Pandas的使用频率很高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Pandas可以说是基于 NumPy 构建的含有更高级数据结构和分析能力的工具包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Series和 DataFrame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是</a:t>
            </a:r>
            <a:r>
              <a:rPr lang="en-US" sz="2000" dirty="0">
                <a:ea typeface="宋体" panose="02010600030101010101" pitchFamily="2" charset="-122"/>
                <a:sym typeface="+mn-ea"/>
              </a:rPr>
              <a:t>两个核心数据结构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，分别代表着一维的序列和二维的表结构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基于这两种数据结构，Pandas可以对数据进行导入、清洗、处理、统计和输出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2230120"/>
            <a:ext cx="6322695" cy="24777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Series是个定长的字典序列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在存储的时候，相当于两个ndarray，这也是和字典结构最大的不同。因为字典结构，元素个数是不固定的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Series有两个基本属性：index 和 values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from pandas import Series, DataFrame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x1 = Series([1,2,3,4])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x2 = Series(data=[1,2,3,4], index=['a', 'b', 'c', 'd'])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使用字典来进行创建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 = {'a':1, 'b':2, 'c':3, 'd':4}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x3 = Series(d)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print(x1)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print(x2)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print(x3)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1290" y="1751965"/>
            <a:ext cx="2540000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0    1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1    2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2    3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3    4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dtype: int64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   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   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   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   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dtype: int64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a   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b   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   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   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dtype: int64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6666230" y="42686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 bldLvl="0" animBg="1"/>
      <p:bldP spid="1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2000" dirty="0">
                <a:ea typeface="宋体" panose="02010600030101010101" pitchFamily="2" charset="-122"/>
                <a:sym typeface="+mn-ea"/>
              </a:rPr>
              <a:t>DataFrame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使用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类似数据库表，包括了行索引和列索引，可以将DataFrame 看成是由相同索引的Series组成的字典类型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from pandas import Series, DataFrame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data = {'Chinese': [66, 95, 93, 90,80], 'Math': [30, 98, 96, 77, 90], 'English': [65, 85, 92, 88, 90]}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df1 = DataFrame(data)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df2 = DataFrame(data, index=['ZhangFei', 'GuanYu', 'LiuBei', 'DianWei', 'XuChu'], columns=['Chinese', 'Math', 'English'])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print(df1)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print(df2)</a:t>
            </a:r>
          </a:p>
        </p:txBody>
      </p:sp>
      <p:sp>
        <p:nvSpPr>
          <p:cNvPr id="11" name="下箭头 10"/>
          <p:cNvSpPr/>
          <p:nvPr/>
        </p:nvSpPr>
        <p:spPr>
          <a:xfrm rot="15960000">
            <a:off x="6666230" y="4268629"/>
            <a:ext cx="367030" cy="45878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70" y="2611120"/>
            <a:ext cx="2543175" cy="20859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删除 DataFrame 中的不必要的列或行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 = df2.drop(columns=['Chinese'])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删除列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 = df2.drop(index=['ZhangFei']) 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删除行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重命名列名columns，让列表名更容易识别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df2.rename(columns={'Chinese': '语文', 'English': 'Yingyu'}, inplace = True)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4457065"/>
            <a:ext cx="3230880" cy="15786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 noGrp="1"/>
          </p:cNvSpPr>
          <p:nvPr/>
        </p:nvSpPr>
        <p:spPr>
          <a:xfrm>
            <a:off x="6304280" y="1264285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去掉重复的值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000" dirty="0">
                <a:ea typeface="宋体" panose="02010600030101010101" pitchFamily="2" charset="-122"/>
                <a:sym typeface="+mn-ea"/>
              </a:rPr>
              <a:t>df = df.drop_duplicates()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更改数据格式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df2['Chinese'].astype('str')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Calibri" panose="020F0502020204030204"/>
              </a:rPr>
              <a:t>df2['Chinese'].astype(np.int64)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去掉数据间的空格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#删除左右两边空格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df2['Chinese']=df2['Chinese'].map(str.strip)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大小写转换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#全部大写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df2.columns = df2.columns.str.upper()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#全部小写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df2.columns = df2.columns.str.lower()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#首字母大写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df2.columns = df2.columns.str.title()</a:t>
            </a:r>
          </a:p>
          <a:p>
            <a:pPr>
              <a:lnSpc>
                <a:spcPct val="150000"/>
              </a:lnSpc>
            </a:pPr>
            <a:endParaRPr lang="zh-CN" altLang="en-US" sz="2000"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6304280" y="1264285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查找空值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使用df.isnull()，结果如下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1877695"/>
            <a:ext cx="4029075" cy="1924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0" y="4799330"/>
            <a:ext cx="3724275" cy="1533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使用apply函数进行数据清洗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apply函数是Pandas中自由度非常高的函数，使用频率高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比如对name列的数值都进行大写转化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df['name'] = df['name'].apply(str.upper)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也可以定义个函数，在apply中进行使用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def double_df(x):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          return 2*x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df1[u'语文'] = df1[u'语文'].apply(double_df)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6304280" y="1264285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Thinking: apply</a:t>
            </a:r>
            <a:r>
              <a:rPr lang="zh-CN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map</a:t>
            </a:r>
            <a:r>
              <a:rPr lang="zh-CN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的区别是什么？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apply 用在dataframe上，用于对row或者column进行计算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applymap 用于dataframe上，是元素级别的操作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map ，是python自带的，用于series上，是元素级别的操作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中的统计函数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count()	统计个数，空值NaN不计算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describe() 一次性输出多个统计指标，包括：count, mean, std, min, max等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min()最小值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max()最大值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sum()总和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mean()平均值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median()中位数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6304280" y="1264285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var()方差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std()标准差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argmin()	统计最小值的索引位置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argmax()统计最大值的索引位置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idxmin()	统计最小值的索引值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idxmax()	统计最大值的索引值</a:t>
            </a:r>
            <a:endParaRPr lang="zh-CN" altLang="en-US" sz="2000"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中的统计函数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print(df2.describe())</a:t>
            </a:r>
          </a:p>
          <a:p>
            <a:pPr>
              <a:lnSpc>
                <a:spcPct val="150000"/>
              </a:lnSpc>
            </a:pPr>
            <a:endParaRPr lang="zh-CN" altLang="en-US" sz="2000"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955665" y="1264285"/>
            <a:ext cx="600519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数据表合并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>
                <a:sym typeface="Calibri" panose="020F0502020204030204"/>
              </a:rPr>
              <a:t>df1 = DataFrame({'name':['ZhangFei', 'GuanYu', 'a', 'b', 'c'], 'data1':range(1,6)})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>
                <a:sym typeface="Calibri" panose="020F0502020204030204"/>
              </a:rPr>
              <a:t>df2 = DataFrame({'name':['ZhangFei', 'GuanYu', 'A', 'B', 'C'], 'data2':range(1,6)})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>
                <a:sym typeface="Calibri" panose="020F0502020204030204"/>
              </a:rPr>
              <a:t>1</a:t>
            </a:r>
            <a:r>
              <a:rPr lang="zh-CN" altLang="en-US" sz="1400">
                <a:ea typeface="宋体" panose="02010600030101010101" pitchFamily="2" charset="-122"/>
                <a:sym typeface="Calibri" panose="020F0502020204030204"/>
              </a:rPr>
              <a:t>）</a:t>
            </a:r>
            <a:r>
              <a:rPr lang="zh-CN" altLang="en-US" sz="1400">
                <a:sym typeface="Calibri" panose="020F0502020204030204"/>
              </a:rPr>
              <a:t>基于name这列进行连接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>
                <a:sym typeface="Calibri" panose="020F0502020204030204"/>
              </a:rPr>
              <a:t>df3 = pd.merge(df1, df2, on='name')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642870"/>
            <a:ext cx="3757295" cy="175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3731895"/>
            <a:ext cx="1438275" cy="1047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15" y="3741420"/>
            <a:ext cx="142875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350" y="3731895"/>
            <a:ext cx="1952625" cy="533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870710" y="2360930"/>
            <a:ext cx="9098280" cy="14706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3800" dirty="0"/>
              <a:t>善于利用数据，和拍脑门做决策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sz="3800" dirty="0">
                <a:ea typeface="宋体" panose="02010600030101010101" pitchFamily="2" charset="-122"/>
              </a:rPr>
              <a:t>是两种不同的能力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560070" y="1291590"/>
            <a:ext cx="565658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altLang="zh-CN" sz="2000" dirty="0">
                <a:ea typeface="宋体" panose="02010600030101010101" pitchFamily="2" charset="-122"/>
                <a:sym typeface="+mn-ea"/>
              </a:rPr>
              <a:t>inner内连接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df3 = pd.merge(df1, df2, how='inner')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left左连接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df3 = pd.merge(df1, df2, how='left')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ym typeface="Calibri" panose="020F0502020204030204"/>
            </a:endParaRPr>
          </a:p>
        </p:txBody>
      </p:sp>
      <p:sp>
        <p:nvSpPr>
          <p:cNvPr id="7" name="Content Placeholder 2"/>
          <p:cNvSpPr txBox="1">
            <a:spLocks noGrp="1"/>
          </p:cNvSpPr>
          <p:nvPr/>
        </p:nvSpPr>
        <p:spPr>
          <a:xfrm>
            <a:off x="5955665" y="1264285"/>
            <a:ext cx="600519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right右连接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df3 = pd.merge(df1, df2, how='right')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outer外连接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Calibri" panose="020F0502020204030204"/>
              </a:rPr>
              <a:t>df3 = pd.merge(df1, df2, how='outer')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2560320"/>
            <a:ext cx="1438275" cy="1047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2569845"/>
            <a:ext cx="1428750" cy="1028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980" y="2560320"/>
            <a:ext cx="1952625" cy="533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980" y="4795520"/>
            <a:ext cx="2000250" cy="1009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4785995"/>
            <a:ext cx="143827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4795520"/>
            <a:ext cx="1428750" cy="10287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965" y="2399665"/>
            <a:ext cx="1981200" cy="10382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70" y="2390140"/>
            <a:ext cx="1438275" cy="10477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845" y="2399665"/>
            <a:ext cx="1428750" cy="10287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820" y="4766945"/>
            <a:ext cx="2000250" cy="15716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65" y="4757420"/>
            <a:ext cx="1438275" cy="1047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766945"/>
            <a:ext cx="1428750" cy="102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062990"/>
            <a:ext cx="9910445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loc函数：通过行索引 "Index" 中的具体值来取行数据（如取"Index"为"A"的行）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iloc函数：通过行号来取行数据（如取第二行的数据）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70" y="2337435"/>
            <a:ext cx="8724900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28206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from pandas import Series, DataFrame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data = {'Chinese': [66, 95, 93, 90,80], 'Math': [30, 98, 96, 77, 90], 'English': [65, 85, 92, 88, 90]}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df = DataFrame(data, index=['ZhangFei', 'GuanYu', 'LiuBei', 'DianWei', 'XuChu'], columns=['Chinese', 'Math', 'English'])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提取Index为ZhangFei的行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print(df.loc['ZhangFei'])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提取第0行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print(df.iloc[0])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2938780"/>
            <a:ext cx="2257425" cy="1400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28206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提取列为English的所有行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print(df.loc[:,['English']])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提取第2列的所有行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print(df.iloc[:,2])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查看ZhangFei, GuanYu的Chinese Math成绩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print(df.loc[['ZhangFei','GuanYu'], ['Chinese','Math']])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print(df.iloc[[0,1],[0,1]])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035" y="1636395"/>
            <a:ext cx="2152650" cy="206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85" y="4391660"/>
            <a:ext cx="1990725" cy="1009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282065"/>
            <a:ext cx="5595620" cy="3970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中的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groupby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使用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作用是进行数据的分组以及分组后地组内运算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import numpy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import pandas as pd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因为文件中有中文，所以采用gbk编码读取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data = pd.read_csv('heros2.csv', encoding='gbk')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result = data.groupby('role').agg([np.sum, np.mean])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print(result)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148080"/>
            <a:ext cx="5265420" cy="3442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15" y="5077460"/>
            <a:ext cx="4772025" cy="87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排序函数sort_values()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sort_values()函数原理类似于SQL中的order by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df.sort_values(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'A11'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, ascending=False)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df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A11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列从大到小进行排序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df.reset_index(inplace=True)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reset_index可以还原索引，重新变为默认的整型索引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inplace = True：不创建新的对象，直接对原始对象进行修改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使用</a:t>
            </a: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779780" y="1186815"/>
            <a:ext cx="6284595" cy="4184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读取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csv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pd.read_csv('car_complain.csv')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写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csv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文件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pd.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to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_csv('car_complain.csv'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index=False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index=False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，表明不保存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index</a:t>
            </a: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使用merge通过索引合并两个Dataframe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df2 = df.merge(df2, left_index=True, right_index=True, how='left')</a:t>
            </a: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Project : 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使用Python对汽车质量数据进行统计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23570" y="1385570"/>
            <a:ext cx="49098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To DO: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对汽车质量数据进行统计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sz="1600" dirty="0">
                <a:ea typeface="宋体" panose="02010600030101010101" pitchFamily="2" charset="-122"/>
                <a:sym typeface="+mn-ea"/>
              </a:rPr>
              <a:t>car_complain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600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条汽车质量投诉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，数据预处理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拆分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problem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多个字段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，数据统计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按照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brand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统计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投诉总数，不同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problem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类型的总数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按照投诉总数进行排序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按照指定的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problem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类型进行排序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1490980"/>
            <a:ext cx="651573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Summary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558290"/>
            <a:ext cx="6752590" cy="435165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是首选的数据分析语言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强大的工具库：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numpy, pandas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sklearn, tensorflow, pytorch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matplotlib, seaborn, pyecharts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Requests, Scrapy, BeautifulSoup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flask, pygame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20" y="1501140"/>
            <a:ext cx="5953125" cy="4210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139190"/>
            <a:ext cx="5257165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汽车质量数据中台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1795145"/>
            <a:ext cx="1381125" cy="923925"/>
          </a:xfrm>
          <a:prstGeom prst="rect">
            <a:avLst/>
          </a:prstGeom>
        </p:spPr>
      </p:pic>
      <p:pic>
        <p:nvPicPr>
          <p:cNvPr id="9" name="图片 8" descr="图片1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" y="2727960"/>
            <a:ext cx="10058400" cy="3500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0" y="1776095"/>
            <a:ext cx="1428750" cy="94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125" y="1804670"/>
            <a:ext cx="1419225" cy="914400"/>
          </a:xfrm>
          <a:prstGeom prst="rect">
            <a:avLst/>
          </a:prstGeom>
        </p:spPr>
      </p:pic>
      <p:sp>
        <p:nvSpPr>
          <p:cNvPr id="4" name="文本占位符 1"/>
          <p:cNvSpPr>
            <a:spLocks noGrp="1"/>
          </p:cNvSpPr>
          <p:nvPr/>
        </p:nvSpPr>
        <p:spPr>
          <a:xfrm>
            <a:off x="3536950" y="2698115"/>
            <a:ext cx="1572895" cy="415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Demograph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ic</a:t>
            </a: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6247765" y="2690495"/>
            <a:ext cx="1572895" cy="415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Behavioral</a:t>
            </a:r>
          </a:p>
        </p:txBody>
      </p:sp>
      <p:sp>
        <p:nvSpPr>
          <p:cNvPr id="11" name="文本占位符 1"/>
          <p:cNvSpPr>
            <a:spLocks noGrp="1"/>
          </p:cNvSpPr>
          <p:nvPr/>
        </p:nvSpPr>
        <p:spPr>
          <a:xfrm>
            <a:off x="8145780" y="2692400"/>
            <a:ext cx="1838960" cy="415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Tag Enrichment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288925" y="1744980"/>
            <a:ext cx="9786620" cy="46183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129520" y="1728470"/>
            <a:ext cx="1902460" cy="464185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u="sng">
                <a:solidFill>
                  <a:schemeClr val="bg1"/>
                </a:solidFill>
              </a:rPr>
              <a:t>Car A</a:t>
            </a:r>
            <a:r>
              <a:rPr lang="en-US" altLang="zh-CN" sz="2000" b="1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3" name="矩形 12"/>
          <p:cNvSpPr/>
          <p:nvPr/>
        </p:nvSpPr>
        <p:spPr>
          <a:xfrm>
            <a:off x="10129520" y="2210435"/>
            <a:ext cx="1902460" cy="464185"/>
          </a:xfrm>
          <a:prstGeom prst="rect">
            <a:avLst/>
          </a:prstGeom>
          <a:noFill/>
          <a:ln w="1905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rgbClr val="ED7D30"/>
                </a:solidFill>
                <a:latin typeface="微软雅黑" panose="020B0503020204020204" charset="-122"/>
                <a:ea typeface="微软雅黑" panose="020B0503020204020204" charset="-122"/>
              </a:rPr>
              <a:t>∑</a:t>
            </a:r>
            <a:r>
              <a:rPr lang="en-US" altLang="zh-CN" sz="2000" b="1">
                <a:solidFill>
                  <a:srgbClr val="ED7D30"/>
                </a:solidFill>
              </a:rPr>
              <a:t>X</a:t>
            </a:r>
          </a:p>
        </p:txBody>
      </p:sp>
      <p:sp>
        <p:nvSpPr>
          <p:cNvPr id="15" name="矩形 14"/>
          <p:cNvSpPr/>
          <p:nvPr/>
        </p:nvSpPr>
        <p:spPr>
          <a:xfrm>
            <a:off x="10129520" y="2693035"/>
            <a:ext cx="1902460" cy="464185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chemeClr val="bg1"/>
                </a:solidFill>
              </a:rPr>
              <a:t>Female Index</a:t>
            </a:r>
          </a:p>
        </p:txBody>
      </p:sp>
      <p:sp>
        <p:nvSpPr>
          <p:cNvPr id="16" name="矩形 15"/>
          <p:cNvSpPr/>
          <p:nvPr/>
        </p:nvSpPr>
        <p:spPr>
          <a:xfrm>
            <a:off x="10129520" y="3175635"/>
            <a:ext cx="1902460" cy="464185"/>
          </a:xfrm>
          <a:prstGeom prst="rect">
            <a:avLst/>
          </a:prstGeom>
          <a:noFill/>
          <a:ln w="1905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rgbClr val="ED7D30"/>
                </a:solidFill>
                <a:sym typeface="+mn-ea"/>
              </a:rPr>
              <a:t>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2</a:t>
            </a:r>
            <a:r>
              <a:rPr lang="en-US" altLang="zh-CN" sz="2000" b="1">
                <a:solidFill>
                  <a:srgbClr val="ED7D30"/>
                </a:solidFill>
                <a:sym typeface="+mn-ea"/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9</a:t>
            </a:r>
            <a:r>
              <a:rPr lang="en-US" altLang="zh-CN" sz="2000" b="1">
                <a:solidFill>
                  <a:srgbClr val="ED7D30"/>
                </a:solidFill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</a:rPr>
              <a:t>11</a:t>
            </a:r>
          </a:p>
        </p:txBody>
      </p:sp>
      <p:sp>
        <p:nvSpPr>
          <p:cNvPr id="17" name="矩形 16"/>
          <p:cNvSpPr/>
          <p:nvPr/>
        </p:nvSpPr>
        <p:spPr>
          <a:xfrm>
            <a:off x="10129520" y="3658235"/>
            <a:ext cx="1902460" cy="464185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chemeClr val="bg1"/>
                </a:solidFill>
              </a:rPr>
              <a:t>Quality Index</a:t>
            </a:r>
          </a:p>
        </p:txBody>
      </p:sp>
      <p:sp>
        <p:nvSpPr>
          <p:cNvPr id="18" name="矩形 17"/>
          <p:cNvSpPr/>
          <p:nvPr/>
        </p:nvSpPr>
        <p:spPr>
          <a:xfrm>
            <a:off x="10129520" y="4140835"/>
            <a:ext cx="1902460" cy="464185"/>
          </a:xfrm>
          <a:prstGeom prst="rect">
            <a:avLst/>
          </a:prstGeom>
          <a:noFill/>
          <a:ln w="1905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rgbClr val="ED7D30"/>
                </a:solidFill>
                <a:sym typeface="+mn-ea"/>
              </a:rPr>
              <a:t>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1</a:t>
            </a:r>
            <a:r>
              <a:rPr lang="en-US" altLang="zh-CN" sz="2000" b="1">
                <a:solidFill>
                  <a:srgbClr val="ED7D30"/>
                </a:solidFill>
                <a:sym typeface="+mn-ea"/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4</a:t>
            </a:r>
            <a:r>
              <a:rPr lang="en-US" altLang="zh-CN" sz="2000" b="1">
                <a:solidFill>
                  <a:srgbClr val="ED7D30"/>
                </a:solidFill>
                <a:sym typeface="+mn-ea"/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5</a:t>
            </a:r>
            <a:r>
              <a:rPr lang="en-US" altLang="zh-CN" sz="2000" b="1">
                <a:solidFill>
                  <a:srgbClr val="ED7D30"/>
                </a:solidFill>
                <a:sym typeface="+mn-ea"/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6</a:t>
            </a:r>
            <a:endParaRPr lang="en-US" altLang="zh-CN" sz="2000" b="1">
              <a:solidFill>
                <a:srgbClr val="ED7D3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29520" y="4623435"/>
            <a:ext cx="1902460" cy="464185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u="sng">
                <a:solidFill>
                  <a:schemeClr val="bg1"/>
                </a:solidFill>
              </a:rPr>
              <a:t>Brand Y</a:t>
            </a:r>
            <a:r>
              <a:rPr lang="en-US" altLang="zh-CN" sz="2000" b="1">
                <a:solidFill>
                  <a:schemeClr val="bg1"/>
                </a:solidFill>
              </a:rPr>
              <a:t> Index</a:t>
            </a:r>
          </a:p>
        </p:txBody>
      </p:sp>
      <p:sp>
        <p:nvSpPr>
          <p:cNvPr id="20" name="矩形 19"/>
          <p:cNvSpPr/>
          <p:nvPr/>
        </p:nvSpPr>
        <p:spPr>
          <a:xfrm>
            <a:off x="10129520" y="5097780"/>
            <a:ext cx="1902460" cy="464185"/>
          </a:xfrm>
          <a:prstGeom prst="rect">
            <a:avLst/>
          </a:prstGeom>
          <a:noFill/>
          <a:ln w="1905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rgbClr val="ED7D30"/>
                </a:solidFill>
                <a:sym typeface="+mn-ea"/>
              </a:rPr>
              <a:t>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7</a:t>
            </a:r>
            <a:r>
              <a:rPr lang="en-US" altLang="zh-CN" sz="2000" b="1">
                <a:solidFill>
                  <a:srgbClr val="ED7D30"/>
                </a:solidFill>
                <a:sym typeface="+mn-ea"/>
              </a:rPr>
              <a:t>+X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8</a:t>
            </a:r>
            <a:endParaRPr lang="en-US" altLang="zh-CN" sz="2000" b="1">
              <a:solidFill>
                <a:srgbClr val="ED7D3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29520" y="5580380"/>
            <a:ext cx="1902460" cy="464185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chemeClr val="bg1"/>
                </a:solidFill>
              </a:rPr>
              <a:t>Age Group</a:t>
            </a:r>
          </a:p>
        </p:txBody>
      </p:sp>
      <p:sp>
        <p:nvSpPr>
          <p:cNvPr id="22" name="矩形 21"/>
          <p:cNvSpPr/>
          <p:nvPr/>
        </p:nvSpPr>
        <p:spPr>
          <a:xfrm>
            <a:off x="10129520" y="6044565"/>
            <a:ext cx="1902460" cy="464185"/>
          </a:xfrm>
          <a:prstGeom prst="rect">
            <a:avLst/>
          </a:prstGeom>
          <a:noFill/>
          <a:ln w="1905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>
                <a:solidFill>
                  <a:srgbClr val="ED7D30"/>
                </a:solidFill>
                <a:sym typeface="+mn-ea"/>
              </a:rPr>
              <a:t>X</a:t>
            </a:r>
            <a:r>
              <a:rPr lang="en-US" altLang="zh-CN" sz="2000" b="1" baseline="-25000">
                <a:solidFill>
                  <a:srgbClr val="ED7D30"/>
                </a:solidFill>
                <a:sym typeface="+mn-ea"/>
              </a:rPr>
              <a:t>3</a:t>
            </a:r>
            <a:endParaRPr lang="en-US" altLang="zh-CN" sz="2000" b="1">
              <a:solidFill>
                <a:srgbClr val="ED7D30"/>
              </a:solidFill>
            </a:endParaRPr>
          </a:p>
        </p:txBody>
      </p:sp>
      <p:sp>
        <p:nvSpPr>
          <p:cNvPr id="24" name="文本占位符 1"/>
          <p:cNvSpPr>
            <a:spLocks noGrp="1"/>
          </p:cNvSpPr>
          <p:nvPr/>
        </p:nvSpPr>
        <p:spPr>
          <a:xfrm>
            <a:off x="391160" y="5628640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</a:t>
            </a:r>
          </a:p>
        </p:txBody>
      </p:sp>
      <p:sp>
        <p:nvSpPr>
          <p:cNvPr id="25" name="文本占位符 1"/>
          <p:cNvSpPr>
            <a:spLocks noGrp="1"/>
          </p:cNvSpPr>
          <p:nvPr/>
        </p:nvSpPr>
        <p:spPr>
          <a:xfrm>
            <a:off x="1460500" y="5612130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</a:p>
        </p:txBody>
      </p:sp>
      <p:sp>
        <p:nvSpPr>
          <p:cNvPr id="26" name="文本占位符 1"/>
          <p:cNvSpPr>
            <a:spLocks noGrp="1"/>
          </p:cNvSpPr>
          <p:nvPr/>
        </p:nvSpPr>
        <p:spPr>
          <a:xfrm>
            <a:off x="2545080" y="5603875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</a:p>
        </p:txBody>
      </p:sp>
      <p:sp>
        <p:nvSpPr>
          <p:cNvPr id="27" name="文本占位符 1"/>
          <p:cNvSpPr>
            <a:spLocks noGrp="1"/>
          </p:cNvSpPr>
          <p:nvPr/>
        </p:nvSpPr>
        <p:spPr>
          <a:xfrm>
            <a:off x="3619500" y="5603875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</a:p>
        </p:txBody>
      </p:sp>
      <p:sp>
        <p:nvSpPr>
          <p:cNvPr id="28" name="文本占位符 1"/>
          <p:cNvSpPr>
            <a:spLocks noGrp="1"/>
          </p:cNvSpPr>
          <p:nvPr/>
        </p:nvSpPr>
        <p:spPr>
          <a:xfrm>
            <a:off x="4678045" y="5587365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5</a:t>
            </a:r>
          </a:p>
        </p:txBody>
      </p:sp>
      <p:sp>
        <p:nvSpPr>
          <p:cNvPr id="29" name="文本占位符 1"/>
          <p:cNvSpPr>
            <a:spLocks noGrp="1"/>
          </p:cNvSpPr>
          <p:nvPr/>
        </p:nvSpPr>
        <p:spPr>
          <a:xfrm>
            <a:off x="5864860" y="4565650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6</a:t>
            </a:r>
          </a:p>
        </p:txBody>
      </p:sp>
      <p:sp>
        <p:nvSpPr>
          <p:cNvPr id="30" name="文本占位符 1"/>
          <p:cNvSpPr>
            <a:spLocks noGrp="1"/>
          </p:cNvSpPr>
          <p:nvPr/>
        </p:nvSpPr>
        <p:spPr>
          <a:xfrm>
            <a:off x="6938645" y="4562475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</a:p>
        </p:txBody>
      </p:sp>
      <p:sp>
        <p:nvSpPr>
          <p:cNvPr id="31" name="文本占位符 1"/>
          <p:cNvSpPr>
            <a:spLocks noGrp="1"/>
          </p:cNvSpPr>
          <p:nvPr/>
        </p:nvSpPr>
        <p:spPr>
          <a:xfrm>
            <a:off x="8021955" y="4557395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8</a:t>
            </a:r>
          </a:p>
        </p:txBody>
      </p:sp>
      <p:sp>
        <p:nvSpPr>
          <p:cNvPr id="32" name="文本占位符 1"/>
          <p:cNvSpPr>
            <a:spLocks noGrp="1"/>
          </p:cNvSpPr>
          <p:nvPr/>
        </p:nvSpPr>
        <p:spPr>
          <a:xfrm>
            <a:off x="5876290" y="5595620"/>
            <a:ext cx="42926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9</a:t>
            </a:r>
          </a:p>
        </p:txBody>
      </p:sp>
      <p:sp>
        <p:nvSpPr>
          <p:cNvPr id="33" name="文本占位符 1"/>
          <p:cNvSpPr>
            <a:spLocks noGrp="1"/>
          </p:cNvSpPr>
          <p:nvPr/>
        </p:nvSpPr>
        <p:spPr>
          <a:xfrm>
            <a:off x="6897370" y="5603875"/>
            <a:ext cx="61468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10</a:t>
            </a:r>
          </a:p>
        </p:txBody>
      </p:sp>
      <p:sp>
        <p:nvSpPr>
          <p:cNvPr id="34" name="文本占位符 1"/>
          <p:cNvSpPr>
            <a:spLocks noGrp="1"/>
          </p:cNvSpPr>
          <p:nvPr/>
        </p:nvSpPr>
        <p:spPr>
          <a:xfrm>
            <a:off x="7986395" y="5603875"/>
            <a:ext cx="61468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</a:t>
            </a: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11</a:t>
            </a:r>
          </a:p>
        </p:txBody>
      </p:sp>
      <p:sp>
        <p:nvSpPr>
          <p:cNvPr id="35" name="文本占位符 1"/>
          <p:cNvSpPr>
            <a:spLocks noGrp="1"/>
          </p:cNvSpPr>
          <p:nvPr/>
        </p:nvSpPr>
        <p:spPr>
          <a:xfrm>
            <a:off x="9078595" y="5696585"/>
            <a:ext cx="61468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baseline="-25000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…</a:t>
            </a:r>
          </a:p>
        </p:txBody>
      </p:sp>
      <p:sp>
        <p:nvSpPr>
          <p:cNvPr id="36" name="文本占位符 1"/>
          <p:cNvSpPr>
            <a:spLocks noGrp="1"/>
          </p:cNvSpPr>
          <p:nvPr/>
        </p:nvSpPr>
        <p:spPr>
          <a:xfrm>
            <a:off x="5556250" y="3296285"/>
            <a:ext cx="57150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1800" baseline="-250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Car A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数据分析是什么？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19250"/>
            <a:ext cx="5816600" cy="46666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/>
              <a:t>数据分析是个广义的概念，包括了多个维度：数据统计、数据挖掘、机器学习、商业逻辑</a:t>
            </a:r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从数据（</a:t>
            </a:r>
            <a:r>
              <a:rPr lang="zh-CN" altLang="zh-CN" sz="1800" dirty="0">
                <a:sym typeface="+mn-ea"/>
              </a:rPr>
              <a:t>杂乱无章）</a:t>
            </a:r>
            <a:r>
              <a:rPr lang="zh-CN" altLang="zh-CN" sz="1800" dirty="0"/>
              <a:t>中汲取有用的信息的方法和工具都叫数据分析，比如数据统计，数据挖掘，机器学习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Thinking</a:t>
            </a:r>
            <a:r>
              <a:rPr lang="zh-CN" altLang="zh-CN" sz="1800" dirty="0">
                <a:solidFill>
                  <a:srgbClr val="FF0000"/>
                </a:solidFill>
              </a:rPr>
              <a:t>：我们做数据分析的目的是什么？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solidFill>
                  <a:schemeClr val="tx1"/>
                </a:solidFill>
              </a:rPr>
              <a:t>更好的了解</a:t>
            </a:r>
            <a:r>
              <a:rPr lang="en-US" altLang="zh-CN" sz="1800" dirty="0">
                <a:solidFill>
                  <a:schemeClr val="tx1"/>
                </a:solidFill>
              </a:rPr>
              <a:t>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Thinking </a:t>
            </a:r>
            <a:r>
              <a:rPr lang="zh-CN" altLang="zh-CN" sz="1800" dirty="0">
                <a:solidFill>
                  <a:schemeClr val="tx1"/>
                </a:solidFill>
              </a:rPr>
              <a:t>什么是更好？</a:t>
            </a:r>
          </a:p>
        </p:txBody>
      </p:sp>
      <p:pic>
        <p:nvPicPr>
          <p:cNvPr id="3" name="图片 2" descr="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60" y="1825625"/>
            <a:ext cx="4857750" cy="2819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139190"/>
            <a:ext cx="5257165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第二方及第三方数据源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数据中台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5" y="1771650"/>
            <a:ext cx="6809740" cy="4617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1697355"/>
            <a:ext cx="4161155" cy="4928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  <a:sym typeface="+mn-ea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139190"/>
            <a:ext cx="5257165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二手车价格预测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数据集：https://www.kaggle.com/austinreese/craigslist-carstrucks-data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25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539759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辆二手车价格</a:t>
            </a:r>
            <a:endParaRPr lang="zh-CN" sz="1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4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676275" y="3515995"/>
          <a:ext cx="5104765" cy="2976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Rank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r2_train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r2_test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d_train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d_test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LGBM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13.41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BaggingRegressor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84.97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12.95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14.19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96.75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84.62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5.50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12.75</a:t>
                      </a:r>
                      <a:endParaRPr lang="en-US" altLang="en-US" sz="1400" b="0">
                        <a:latin typeface="Times New Roman" panose="02020603050405020304" pitchFamily="18" charset="0"/>
                        <a:ea typeface="sans-serif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sans-serif" charset="0"/>
                          <a:cs typeface="Times New Roman" panose="02020603050405020304" pitchFamily="18" charset="0"/>
                        </a:rPr>
                        <a:t>……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Machines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15.08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14.76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37.10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36.88</a:t>
                      </a:r>
                    </a:p>
                  </a:txBody>
                  <a:tcPr marL="76200" marR="76200" marT="38100" marB="3810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15" y="1325245"/>
            <a:ext cx="6331585" cy="5231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310640"/>
            <a:ext cx="4721225" cy="411226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车辆车型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精细识别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数据集：Stanford Cars Dataset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https://ai.stanford.edu/~jkrause/cars/car_dataset.html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196款车型，16185张图片及标注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RS 4 Convertible 2008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A5 Coupe 2012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TTS Coupe 2012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R8 Coupe 2012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TT Hatchback 2011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S6 Sedan 2011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S5 Convertible 2012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...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S4 Sedan 2007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Audi TT RS Coupe 2012</a:t>
            </a:r>
          </a:p>
          <a:p>
            <a:pPr marL="0" indent="0" fontAlgn="auto">
              <a:lnSpc>
                <a:spcPct val="100000"/>
              </a:lnSpc>
              <a:spcBef>
                <a:spcPts val="500"/>
              </a:spcBef>
              <a:buNone/>
            </a:pPr>
            <a:r>
              <a:rPr altLang="zh-CN" sz="1800" dirty="0">
                <a:ea typeface="宋体" panose="02010600030101010101" pitchFamily="2" charset="-122"/>
                <a:sym typeface="+mn-ea"/>
              </a:rPr>
              <a:t>BMW 3 Series Sedan 201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65" y="1631315"/>
            <a:ext cx="6715760" cy="4632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310640"/>
            <a:ext cx="4721225" cy="411226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汽车保险索赔预测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根据汽车保单持有人的数据建立数据分析模型，分析该持有人是否会在第二年提出索赔。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数据集：Porto Seguro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’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s Safe Driver Prediction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https://www.kaggle.com/c/porto-seguro-safe-driver-prediction/data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59.5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万保单数据，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59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个特征维度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35" y="1679575"/>
            <a:ext cx="5231130" cy="4801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310640"/>
            <a:ext cx="4721225" cy="411226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汽车价格预测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数据集：Car Features and MSRP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https://www.kaggle.com/CooperUnion/cardataset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包括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11914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款车型的价格，以及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16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个维度特征（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生产商、型号、年份、引擎，汽车类型，百公里耗油等）预测汽车的价格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10" y="1637665"/>
            <a:ext cx="6736715" cy="4108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250" y="1294765"/>
            <a:ext cx="5763260" cy="4112260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预测性维护：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事后维护，坏了再修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预防性维护，根据设备厂商建议及现场人员经验，定期维护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基于状态的维护，基于设备运行状态的监控，结合设备机理模型，在发生故障前对设备进行维护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预测性维护，通过设备运行的状态信息，环境信息等数据，进行数据分析建模，对故障进行学习和预测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数据集：https://github.com/umbertogriffo/Predictive-Maintenance-using-LSTM/tree/master/Dataset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多元时间序列，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个传感器读数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观察发动机的状况，预测设备的故障时间（TTF）或剩余有用寿命（RUL），来促进维护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endParaRPr lang="zh-CN" sz="1600" dirty="0"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endParaRPr 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0" y="1390015"/>
            <a:ext cx="5697220" cy="4276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zh-CN" altLang="en-US" dirty="0">
                <a:ea typeface="宋体" panose="02010600030101010101" pitchFamily="2" charset="-122"/>
              </a:rPr>
              <a:t>应用场景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310640"/>
            <a:ext cx="5067935" cy="411226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缺陷检测：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Severstal Steel Defect Detection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https://www.kaggle.com/c/severstal-steel-defect-detection/data?select=train.csv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dirty="0">
                <a:ea typeface="宋体" panose="02010600030101010101" pitchFamily="2" charset="-122"/>
                <a:sym typeface="+mn-ea"/>
              </a:rPr>
              <a:t>6666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张训练图片，</a:t>
            </a:r>
            <a:r>
              <a:rPr lang="en-US" sz="1800" dirty="0">
                <a:ea typeface="宋体" panose="02010600030101010101" pitchFamily="2" charset="-122"/>
                <a:sym typeface="+mn-ea"/>
              </a:rPr>
              <a:t>4类缺陷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，分别在原始图上标记出坐标</a:t>
            </a:r>
          </a:p>
          <a:p>
            <a:pPr marL="0" indent="0" fontAlgn="auto">
              <a:lnSpc>
                <a:spcPct val="150000"/>
              </a:lnSpc>
              <a:spcBef>
                <a:spcPts val="1000"/>
              </a:spcBef>
              <a:buNone/>
            </a:pPr>
            <a:endParaRPr 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30" y="1632585"/>
            <a:ext cx="2679065" cy="3587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95" y="1806575"/>
            <a:ext cx="3282315" cy="3238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503047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：如果你给多个车型做数据分析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，分析这些车型的社交评论，媒体影响力趋势，你会如何做？（社交媒体包括：微博、抖音、微信、新闻报道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……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>
              <a:lnSpc>
                <a:spcPct val="17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Data Aggregation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媒体渠道你会选择哪些，抓取频次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ea typeface="宋体" panose="02010600030101010101" pitchFamily="2" charset="-122"/>
                <a:sym typeface="+mn-ea"/>
              </a:rPr>
              <a:t>Data Analysis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：如何计算不同车型在每个渠道上的影响力，综合影响力</a:t>
            </a:r>
          </a:p>
          <a:p>
            <a:pPr>
              <a:lnSpc>
                <a:spcPct val="170000"/>
              </a:lnSpc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Data Activation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：你打算用哪种可视化工具进行展示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03885" y="1291590"/>
            <a:ext cx="4957445" cy="435165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：求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+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+...+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的求和，用Python该如何写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Action2: 统计全班的成绩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班里有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5名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同学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，现在需要你用Python来统计下这些人在语文、英语、数学中的平均成绩、最小成绩、最大成绩、方差、标准差。然后把这些人的总成绩排序，得出名次进行成绩输出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（可以用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或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pandas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6516370" y="2932430"/>
          <a:ext cx="5191125" cy="2510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语文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数学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英语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张飞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关羽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95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98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刘备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98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86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典韦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Thinking&amp;Action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23570" y="1385570"/>
            <a:ext cx="49098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Action3: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对汽车质量数据进行统计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数据集：</a:t>
            </a:r>
            <a:r>
              <a:rPr sz="1600" dirty="0">
                <a:ea typeface="宋体" panose="02010600030101010101" pitchFamily="2" charset="-122"/>
                <a:sym typeface="+mn-ea"/>
              </a:rPr>
              <a:t>car_complain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.csv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600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条汽车质量投诉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，数据加载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，数据预处理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拆分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problem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类型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多个字段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，数据统计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对数据进行探索：品牌投诉总数，车型投诉总数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哪个品牌的平均车型投诉最多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1490980"/>
            <a:ext cx="6515735" cy="3876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760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1062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956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724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456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1081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48035340"/>
  <p:tag name="KSO_WM_UNIT_PLACING_PICTURE_USER_VIEWPORT" val="{&quot;height&quot;:3030,&quot;width&quot;:11220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d6ceaa9-c366-4253-a2d3-645d4a0617e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d457c1-79f5-4ec5-a1f1-74460c4dd65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-987973596"/>
  <p:tag name="KSO_WM_UNIT_PLACING_PICTURE_USER_VIEWPORT" val="{&quot;height&quot;:8400,&quot;width&quot;:121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09bbe9-cef6-4b15-81f7-24d5388d3ed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09bbe9-cef6-4b15-81f7-24d5388d3ed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9085188"/>
</p:tagLst>
</file>

<file path=ppt/theme/theme1.xml><?xml version="1.0" encoding="utf-8"?>
<a:theme xmlns:a="http://schemas.openxmlformats.org/drawingml/2006/main" name="主题5">
  <a:themeElements>
    <a:clrScheme name="自定义 3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FACB2"/>
      </a:accent1>
      <a:accent2>
        <a:srgbClr val="7B868A"/>
      </a:accent2>
      <a:accent3>
        <a:srgbClr val="77D6DB"/>
      </a:accent3>
      <a:accent4>
        <a:srgbClr val="84B571"/>
      </a:accent4>
      <a:accent5>
        <a:srgbClr val="78989F"/>
      </a:accent5>
      <a:accent6>
        <a:srgbClr val="6F81B0"/>
      </a:accent6>
      <a:hlink>
        <a:srgbClr val="2993A0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253</TotalTime>
  <Words>6435</Words>
  <Application>Microsoft Office PowerPoint</Application>
  <PresentationFormat>宽屏</PresentationFormat>
  <Paragraphs>1035</Paragraphs>
  <Slides>106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4" baseType="lpstr">
      <vt:lpstr>PingFang SC</vt:lpstr>
      <vt:lpstr>宋体</vt:lpstr>
      <vt:lpstr>微软雅黑</vt:lpstr>
      <vt:lpstr>Arial</vt:lpstr>
      <vt:lpstr>Calibri</vt:lpstr>
      <vt:lpstr>Calibri Light</vt:lpstr>
      <vt:lpstr>Times New Roman</vt:lpstr>
      <vt:lpstr>主题5</vt:lpstr>
      <vt:lpstr> 数据分析OverView与Python基础 </vt:lpstr>
      <vt:lpstr>Self-introduction</vt:lpstr>
      <vt:lpstr>学习方法</vt:lpstr>
      <vt:lpstr>&gt;&gt;   今天的学习目标</vt:lpstr>
      <vt:lpstr>PowerPoint 演示文稿</vt:lpstr>
      <vt:lpstr>预测是一种能力</vt:lpstr>
      <vt:lpstr>预测是一种能力</vt:lpstr>
      <vt:lpstr>PowerPoint 演示文稿</vt:lpstr>
      <vt:lpstr>数据分析是什么？</vt:lpstr>
      <vt:lpstr>数据分析是什么？</vt:lpstr>
      <vt:lpstr>数据分析的能力图</vt:lpstr>
      <vt:lpstr>数据分析的问题解决</vt:lpstr>
      <vt:lpstr>AI产生的背景</vt:lpstr>
      <vt:lpstr>PowerPoint 演示文稿</vt:lpstr>
      <vt:lpstr>PowerPoint 演示文稿</vt:lpstr>
      <vt:lpstr>PowerPoint 演示文稿</vt:lpstr>
      <vt:lpstr>PowerPoint 演示文稿</vt:lpstr>
      <vt:lpstr>AI的本质</vt:lpstr>
      <vt:lpstr>机器学习的步骤</vt:lpstr>
      <vt:lpstr>机器学习的7个步骤</vt:lpstr>
      <vt:lpstr>机器学习的步骤</vt:lpstr>
      <vt:lpstr>机器学习的训练过程</vt:lpstr>
      <vt:lpstr>机器学习的训练过程</vt:lpstr>
      <vt:lpstr>机器学习的训练过程</vt:lpstr>
      <vt:lpstr>机器学习的模型选择</vt:lpstr>
      <vt:lpstr>机器学习的模型选择</vt:lpstr>
      <vt:lpstr>机器学习的模型选择</vt:lpstr>
      <vt:lpstr>机器学习的模型选择</vt:lpstr>
      <vt:lpstr>机器学习的模型选择</vt:lpstr>
      <vt:lpstr>机器学习的特征构造</vt:lpstr>
      <vt:lpstr>机器学习的评估</vt:lpstr>
      <vt:lpstr>超参数调整</vt:lpstr>
      <vt:lpstr>数据分析模型</vt:lpstr>
      <vt:lpstr>数据分析模型</vt:lpstr>
      <vt:lpstr>Summary</vt:lpstr>
      <vt:lpstr>PowerPoint 演示文稿</vt:lpstr>
      <vt:lpstr>数据分析语言选择</vt:lpstr>
      <vt:lpstr>Python IDE的选择</vt:lpstr>
      <vt:lpstr>Online Notebook使用</vt:lpstr>
      <vt:lpstr>Kaggle Notebook</vt:lpstr>
      <vt:lpstr>Baidu AI Studio</vt:lpstr>
      <vt:lpstr>Tianchi Notebook</vt:lpstr>
      <vt:lpstr>Google Colab</vt:lpstr>
      <vt:lpstr>Google Colab</vt:lpstr>
      <vt:lpstr>Ali PAI DSW</vt:lpstr>
      <vt:lpstr>DSW使用</vt:lpstr>
      <vt:lpstr>DSW使用</vt:lpstr>
      <vt:lpstr>Python基础语法</vt:lpstr>
      <vt:lpstr>Python基础语法</vt:lpstr>
      <vt:lpstr>Python基础语法</vt:lpstr>
      <vt:lpstr>Python基础语法</vt:lpstr>
      <vt:lpstr>Python基础语法</vt:lpstr>
      <vt:lpstr>Python数据结构</vt:lpstr>
      <vt:lpstr>Python数据结构（列表）</vt:lpstr>
      <vt:lpstr>Python数据结构（元组）</vt:lpstr>
      <vt:lpstr>Python数据结构（字典）</vt:lpstr>
      <vt:lpstr>Python数据结构（集合）</vt:lpstr>
      <vt:lpstr>numpy使用</vt:lpstr>
      <vt:lpstr>numpy使用</vt:lpstr>
      <vt:lpstr>numpy使用</vt:lpstr>
      <vt:lpstr>numpy使用</vt:lpstr>
      <vt:lpstr>numpy使用</vt:lpstr>
      <vt:lpstr>numpy使用</vt:lpstr>
      <vt:lpstr>numpy使用</vt:lpstr>
      <vt:lpstr>numpy使用</vt:lpstr>
      <vt:lpstr>numpy使用</vt:lpstr>
      <vt:lpstr>numpy使用</vt:lpstr>
      <vt:lpstr>算法code题</vt:lpstr>
      <vt:lpstr>算法code题</vt:lpstr>
      <vt:lpstr>算法code题</vt:lpstr>
      <vt:lpstr>算法code题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Pandas使用</vt:lpstr>
      <vt:lpstr>Project : 使用Python对汽车质量数据进行统计</vt:lpstr>
      <vt:lpstr>Summary</vt:lpstr>
      <vt:lpstr>应用场景</vt:lpstr>
      <vt:lpstr>应用场景</vt:lpstr>
      <vt:lpstr>应用场景</vt:lpstr>
      <vt:lpstr>应用场景</vt:lpstr>
      <vt:lpstr>应用场景</vt:lpstr>
      <vt:lpstr>应用场景</vt:lpstr>
      <vt:lpstr>应用场景</vt:lpstr>
      <vt:lpstr>应用场景</vt:lpstr>
      <vt:lpstr>Thinking&amp;Action</vt:lpstr>
      <vt:lpstr>Thinking&amp;Action</vt:lpstr>
      <vt:lpstr>Thinking&amp;Action</vt:lpstr>
      <vt:lpstr>Summary</vt:lpstr>
      <vt:lpstr>Summary</vt:lpstr>
      <vt:lpstr>Summary</vt:lpstr>
      <vt:lpstr>Summary</vt:lpstr>
      <vt:lpstr>Summary</vt:lpstr>
      <vt:lpstr>Summary</vt:lpstr>
      <vt:lpstr>Thank You Using data to solve problems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Chen Yang</cp:lastModifiedBy>
  <cp:revision>249</cp:revision>
  <cp:lastPrinted>2019-08-30T06:35:00Z</cp:lastPrinted>
  <dcterms:created xsi:type="dcterms:W3CDTF">2019-08-30T06:35:00Z</dcterms:created>
  <dcterms:modified xsi:type="dcterms:W3CDTF">2021-01-27T04:55:05Z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2018-09-05T07:32:19.2711686Z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2052-11.1.0.9740</vt:lpwstr>
  </property>
</Properties>
</file>